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  <p:sldMasterId id="2147483650" r:id="rId5"/>
    <p:sldMasterId id="2147483703" r:id="rId6"/>
    <p:sldMasterId id="2147483883" r:id="rId7"/>
    <p:sldMasterId id="2147483891" r:id="rId8"/>
    <p:sldMasterId id="2147483897" r:id="rId9"/>
  </p:sldMasterIdLst>
  <p:notesMasterIdLst>
    <p:notesMasterId r:id="rId32"/>
  </p:notesMasterIdLst>
  <p:handoutMasterIdLst>
    <p:handoutMasterId r:id="rId33"/>
  </p:handoutMasterIdLst>
  <p:sldIdLst>
    <p:sldId id="256" r:id="rId10"/>
    <p:sldId id="539" r:id="rId11"/>
    <p:sldId id="560" r:id="rId12"/>
    <p:sldId id="561" r:id="rId13"/>
    <p:sldId id="562" r:id="rId14"/>
    <p:sldId id="563" r:id="rId15"/>
    <p:sldId id="567" r:id="rId16"/>
    <p:sldId id="568" r:id="rId17"/>
    <p:sldId id="577" r:id="rId18"/>
    <p:sldId id="575" r:id="rId19"/>
    <p:sldId id="578" r:id="rId20"/>
    <p:sldId id="564" r:id="rId21"/>
    <p:sldId id="565" r:id="rId22"/>
    <p:sldId id="566" r:id="rId23"/>
    <p:sldId id="569" r:id="rId24"/>
    <p:sldId id="570" r:id="rId25"/>
    <p:sldId id="574" r:id="rId26"/>
    <p:sldId id="571" r:id="rId27"/>
    <p:sldId id="580" r:id="rId28"/>
    <p:sldId id="581" r:id="rId29"/>
    <p:sldId id="583" r:id="rId30"/>
    <p:sldId id="537" r:id="rId31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29061"/>
    <a:srgbClr val="A6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4825" autoAdjust="0"/>
    <p:restoredTop sz="91993" autoAdjust="0"/>
  </p:normalViewPr>
  <p:slideViewPr>
    <p:cSldViewPr>
      <p:cViewPr varScale="1">
        <p:scale>
          <a:sx n="95" d="100"/>
          <a:sy n="95" d="100"/>
        </p:scale>
        <p:origin x="-9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568223683294743E-2"/>
          <c:y val="0"/>
          <c:w val="0.82989620404697495"/>
          <c:h val="0.98412698412698407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</c:dPt>
          <c:cat>
            <c:strRef>
              <c:f>Munka1!$A$2:$A$3</c:f>
              <c:strCache>
                <c:ptCount val="2"/>
                <c:pt idx="0">
                  <c:v>tudásközpontú fejlesztések</c:v>
                </c:pt>
                <c:pt idx="1">
                  <c:v>eszközbeszerzések, építési beruházások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21.2</c:v>
                </c:pt>
                <c:pt idx="1">
                  <c:v>40.799999999999997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131587-9621-4768-A111-6461E9C69BA1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C95A8928-526F-4B3E-BD77-BCB675ABAC3E}">
      <dgm:prSet phldrT="[Szöveg]"/>
      <dgm:spPr>
        <a:gradFill flip="none" rotWithShape="0">
          <a:gsLst>
            <a:gs pos="0">
              <a:schemeClr val="accent1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1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1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hu-HU" dirty="0">
              <a:latin typeface="Arial" panose="020B0604020202020204" pitchFamily="34" charset="0"/>
              <a:cs typeface="Arial" panose="020B0604020202020204" pitchFamily="34" charset="0"/>
            </a:rPr>
            <a:t>Magyarország továbbra is </a:t>
          </a:r>
          <a:r>
            <a:rPr lang="hu-HU" b="1" dirty="0">
              <a:latin typeface="Arial" panose="020B0604020202020204" pitchFamily="34" charset="0"/>
              <a:cs typeface="Arial" panose="020B0604020202020204" pitchFamily="34" charset="0"/>
            </a:rPr>
            <a:t>Európa egyik legbiztonságosabb országa, </a:t>
          </a:r>
          <a:r>
            <a:rPr lang="hu-HU" b="0" dirty="0">
              <a:latin typeface="Arial" panose="020B0604020202020204" pitchFamily="34" charset="0"/>
              <a:cs typeface="Arial" panose="020B0604020202020204" pitchFamily="34" charset="0"/>
            </a:rPr>
            <a:t>amely a bűnmegelőzés és bűnüldözés terén is a nemzetközi élvonalba tartozik.</a:t>
          </a:r>
        </a:p>
      </dgm:t>
    </dgm:pt>
    <dgm:pt modelId="{2D12A812-7346-4A4D-9191-FDFE2DA8FCE9}" type="parTrans" cxnId="{9C0B24FA-9A16-443E-A741-CB2C18486781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B6510D-EAE2-46C5-B53D-E0A048CCFCB9}" type="sibTrans" cxnId="{9C0B24FA-9A16-443E-A741-CB2C18486781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70BE79-8E0D-41ED-B579-54ECD58A9F04}">
      <dgm:prSet phldrT="[Szöveg]"/>
      <dgm:spPr>
        <a:gradFill flip="none" rotWithShape="1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modern </a:t>
          </a:r>
          <a:r>
            <a:rPr lang="hu-HU" dirty="0">
              <a:latin typeface="Arial" panose="020B0604020202020204" pitchFamily="34" charset="0"/>
              <a:cs typeface="Arial" panose="020B0604020202020204" pitchFamily="34" charset="0"/>
            </a:rPr>
            <a:t>technológiai vívmányok folyamatos alkalmazásának lehetősége</a:t>
          </a:r>
        </a:p>
      </dgm:t>
    </dgm:pt>
    <dgm:pt modelId="{BC7BDDBD-D136-4799-B316-9934C241120E}" type="parTrans" cxnId="{980DB961-73FE-4B72-A005-28335D216E2F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6AD450-BEEA-4D88-88F3-8FF768AFCE4D}" type="sibTrans" cxnId="{980DB961-73FE-4B72-A005-28335D216E2F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8DF1F3-D20D-4A2C-AD03-661C56DF8209}">
      <dgm:prSet phldrT="[Szöveg]"/>
      <dgm:spPr>
        <a:gradFill flip="none" rotWithShape="1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latin typeface="Arial" panose="020B0604020202020204" pitchFamily="34" charset="0"/>
              <a:cs typeface="Arial" panose="020B0604020202020204" pitchFamily="34" charset="0"/>
            </a:rPr>
            <a:t>megfelelő létszámú, </a:t>
          </a:r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szervezethez </a:t>
          </a:r>
          <a:r>
            <a:rPr lang="hu-HU" dirty="0">
              <a:latin typeface="Arial" panose="020B0604020202020204" pitchFamily="34" charset="0"/>
              <a:cs typeface="Arial" panose="020B0604020202020204" pitchFamily="34" charset="0"/>
            </a:rPr>
            <a:t>lojális, magasan képzett, idegen nyelveket beszélő személyi állomány</a:t>
          </a:r>
        </a:p>
      </dgm:t>
    </dgm:pt>
    <dgm:pt modelId="{8CD667BE-0056-48C3-BF4F-771D9DE6A148}" type="parTrans" cxnId="{5898205F-CB5C-4102-A6F8-6A6579EAF11C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383CC2-7905-463A-ADE4-FA69AF5F340B}" type="sibTrans" cxnId="{5898205F-CB5C-4102-A6F8-6A6579EAF11C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864C30-0AC1-4EF2-94A4-57B4E6CB6937}">
      <dgm:prSet phldrT="[Szöveg]"/>
      <dgm:spPr>
        <a:gradFill flip="none" rotWithShape="1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latin typeface="Arial" panose="020B0604020202020204" pitchFamily="34" charset="0"/>
              <a:cs typeface="Arial" panose="020B0604020202020204" pitchFamily="34" charset="0"/>
            </a:rPr>
            <a:t>együttműködési és koordinációs mechanizmus mind </a:t>
          </a:r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a nemzetközi </a:t>
          </a:r>
          <a:r>
            <a:rPr lang="hu-HU" dirty="0">
              <a:latin typeface="Arial" panose="020B0604020202020204" pitchFamily="34" charset="0"/>
              <a:cs typeface="Arial" panose="020B0604020202020204" pitchFamily="34" charset="0"/>
            </a:rPr>
            <a:t>szintéren, mind </a:t>
          </a:r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a hazai </a:t>
          </a:r>
          <a:r>
            <a:rPr lang="hu-HU" dirty="0">
              <a:latin typeface="Arial" panose="020B0604020202020204" pitchFamily="34" charset="0"/>
              <a:cs typeface="Arial" panose="020B0604020202020204" pitchFamily="34" charset="0"/>
            </a:rPr>
            <a:t>szakmai irányítás alsóbb szintjein</a:t>
          </a:r>
        </a:p>
      </dgm:t>
    </dgm:pt>
    <dgm:pt modelId="{F3E9E9EF-A8F4-4E97-8026-DB8CFEFF0E75}" type="parTrans" cxnId="{E4DB45AA-EBCD-4634-BB5D-BECA83E87285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7940A1-A99B-43FF-8EF9-EA934E11724D}" type="sibTrans" cxnId="{E4DB45AA-EBCD-4634-BB5D-BECA83E87285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EAE684-FEFA-4BC1-B297-0BC58863ADF8}">
      <dgm:prSet phldrT="[Szöveg]"/>
      <dgm:spPr>
        <a:gradFill flip="none" rotWithShape="1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>
              <a:latin typeface="Arial" panose="020B0604020202020204" pitchFamily="34" charset="0"/>
              <a:cs typeface="Arial" panose="020B0604020202020204" pitchFamily="34" charset="0"/>
            </a:rPr>
            <a:t>uniós források hatékony felhasználása</a:t>
          </a:r>
        </a:p>
      </dgm:t>
    </dgm:pt>
    <dgm:pt modelId="{64291052-A4CB-4966-97A9-83F5941B7C7E}" type="parTrans" cxnId="{AD5B1467-24FA-4B87-AC18-71B59879F300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67DA47-C164-4895-BAC2-552453870105}" type="sibTrans" cxnId="{AD5B1467-24FA-4B87-AC18-71B59879F300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2F119A-84F1-4EC5-8C35-34537F356045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8136FA-137D-4F86-8416-523B97F50FD1}" type="parTrans" cxnId="{3D0A5DA8-77E2-4CB3-88D9-91A13650D5B1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049096-86EB-45E0-9155-EF20F0660016}" type="sibTrans" cxnId="{3D0A5DA8-77E2-4CB3-88D9-91A13650D5B1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F47174-9778-4F79-87C2-9690022865BF}" type="pres">
      <dgm:prSet presAssocID="{04131587-9621-4768-A111-6461E9C69BA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04EFE8C-AD80-42ED-B358-16AE3DF355BB}" type="pres">
      <dgm:prSet presAssocID="{04131587-9621-4768-A111-6461E9C69BA1}" presName="matrix" presStyleCnt="0"/>
      <dgm:spPr/>
    </dgm:pt>
    <dgm:pt modelId="{93B58684-CAAE-4C09-8A09-ADD7083433CF}" type="pres">
      <dgm:prSet presAssocID="{04131587-9621-4768-A111-6461E9C69BA1}" presName="tile1" presStyleLbl="node1" presStyleIdx="0" presStyleCnt="4"/>
      <dgm:spPr/>
      <dgm:t>
        <a:bodyPr/>
        <a:lstStyle/>
        <a:p>
          <a:endParaRPr lang="hu-HU"/>
        </a:p>
      </dgm:t>
    </dgm:pt>
    <dgm:pt modelId="{EF64D8D3-AD46-4657-84ED-7992A03F3F66}" type="pres">
      <dgm:prSet presAssocID="{04131587-9621-4768-A111-6461E9C69BA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989367-BEEC-4771-A3BF-E767CF4430FA}" type="pres">
      <dgm:prSet presAssocID="{04131587-9621-4768-A111-6461E9C69BA1}" presName="tile2" presStyleLbl="node1" presStyleIdx="1" presStyleCnt="4"/>
      <dgm:spPr/>
      <dgm:t>
        <a:bodyPr/>
        <a:lstStyle/>
        <a:p>
          <a:endParaRPr lang="hu-HU"/>
        </a:p>
      </dgm:t>
    </dgm:pt>
    <dgm:pt modelId="{F5A77E0E-EEAE-4741-B0C8-52E2AC9CCFD5}" type="pres">
      <dgm:prSet presAssocID="{04131587-9621-4768-A111-6461E9C69BA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763785-807A-48C7-ADEF-49B9DF370BC8}" type="pres">
      <dgm:prSet presAssocID="{04131587-9621-4768-A111-6461E9C69BA1}" presName="tile3" presStyleLbl="node1" presStyleIdx="2" presStyleCnt="4"/>
      <dgm:spPr/>
      <dgm:t>
        <a:bodyPr/>
        <a:lstStyle/>
        <a:p>
          <a:endParaRPr lang="hu-HU"/>
        </a:p>
      </dgm:t>
    </dgm:pt>
    <dgm:pt modelId="{D1C71203-4E35-423D-96C2-B8E739660199}" type="pres">
      <dgm:prSet presAssocID="{04131587-9621-4768-A111-6461E9C69BA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CB30C71-1EE5-4A00-99F9-0EA2E8EE38D4}" type="pres">
      <dgm:prSet presAssocID="{04131587-9621-4768-A111-6461E9C69BA1}" presName="tile4" presStyleLbl="node1" presStyleIdx="3" presStyleCnt="4"/>
      <dgm:spPr/>
      <dgm:t>
        <a:bodyPr/>
        <a:lstStyle/>
        <a:p>
          <a:endParaRPr lang="hu-HU"/>
        </a:p>
      </dgm:t>
    </dgm:pt>
    <dgm:pt modelId="{83876836-86B5-4BE0-BCC1-8DF3668DD12C}" type="pres">
      <dgm:prSet presAssocID="{04131587-9621-4768-A111-6461E9C69BA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5BB588-28EF-460D-8894-AC1EAB9EEDA5}" type="pres">
      <dgm:prSet presAssocID="{04131587-9621-4768-A111-6461E9C69BA1}" presName="centerTile" presStyleLbl="fgShp" presStyleIdx="0" presStyleCnt="1" custScaleX="232381" custScaleY="11442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</dgm:ptLst>
  <dgm:cxnLst>
    <dgm:cxn modelId="{A16DE21C-5A00-41AB-A898-5560F3C1BF43}" type="presOf" srcId="{D0864C30-0AC1-4EF2-94A4-57B4E6CB6937}" destId="{69763785-807A-48C7-ADEF-49B9DF370BC8}" srcOrd="0" destOrd="0" presId="urn:microsoft.com/office/officeart/2005/8/layout/matrix1"/>
    <dgm:cxn modelId="{E4DB45AA-EBCD-4634-BB5D-BECA83E87285}" srcId="{C95A8928-526F-4B3E-BD77-BCB675ABAC3E}" destId="{D0864C30-0AC1-4EF2-94A4-57B4E6CB6937}" srcOrd="2" destOrd="0" parTransId="{F3E9E9EF-A8F4-4E97-8026-DB8CFEFF0E75}" sibTransId="{9C7940A1-A99B-43FF-8EF9-EA934E11724D}"/>
    <dgm:cxn modelId="{91FEC3A5-B59D-49C4-9375-7A574ACB3607}" type="presOf" srcId="{548DF1F3-D20D-4A2C-AD03-661C56DF8209}" destId="{F5A77E0E-EEAE-4741-B0C8-52E2AC9CCFD5}" srcOrd="1" destOrd="0" presId="urn:microsoft.com/office/officeart/2005/8/layout/matrix1"/>
    <dgm:cxn modelId="{6BC6CE20-6D72-4EC1-ABF3-952353129840}" type="presOf" srcId="{8FEAE684-FEFA-4BC1-B297-0BC58863ADF8}" destId="{ACB30C71-1EE5-4A00-99F9-0EA2E8EE38D4}" srcOrd="0" destOrd="0" presId="urn:microsoft.com/office/officeart/2005/8/layout/matrix1"/>
    <dgm:cxn modelId="{927607C9-ACFF-45CF-B0BE-8E6E130C2D2B}" type="presOf" srcId="{1D70BE79-8E0D-41ED-B579-54ECD58A9F04}" destId="{93B58684-CAAE-4C09-8A09-ADD7083433CF}" srcOrd="0" destOrd="0" presId="urn:microsoft.com/office/officeart/2005/8/layout/matrix1"/>
    <dgm:cxn modelId="{F5F23BE4-B11B-4D1B-9B32-ADBE3BFA4982}" type="presOf" srcId="{04131587-9621-4768-A111-6461E9C69BA1}" destId="{C8F47174-9778-4F79-87C2-9690022865BF}" srcOrd="0" destOrd="0" presId="urn:microsoft.com/office/officeart/2005/8/layout/matrix1"/>
    <dgm:cxn modelId="{3D0A5DA8-77E2-4CB3-88D9-91A13650D5B1}" srcId="{04131587-9621-4768-A111-6461E9C69BA1}" destId="{752F119A-84F1-4EC5-8C35-34537F356045}" srcOrd="1" destOrd="0" parTransId="{168136FA-137D-4F86-8416-523B97F50FD1}" sibTransId="{E6049096-86EB-45E0-9155-EF20F0660016}"/>
    <dgm:cxn modelId="{980DB961-73FE-4B72-A005-28335D216E2F}" srcId="{C95A8928-526F-4B3E-BD77-BCB675ABAC3E}" destId="{1D70BE79-8E0D-41ED-B579-54ECD58A9F04}" srcOrd="0" destOrd="0" parTransId="{BC7BDDBD-D136-4799-B316-9934C241120E}" sibTransId="{206AD450-BEEA-4D88-88F3-8FF768AFCE4D}"/>
    <dgm:cxn modelId="{5898205F-CB5C-4102-A6F8-6A6579EAF11C}" srcId="{C95A8928-526F-4B3E-BD77-BCB675ABAC3E}" destId="{548DF1F3-D20D-4A2C-AD03-661C56DF8209}" srcOrd="1" destOrd="0" parTransId="{8CD667BE-0056-48C3-BF4F-771D9DE6A148}" sibTransId="{6F383CC2-7905-463A-ADE4-FA69AF5F340B}"/>
    <dgm:cxn modelId="{9C0B24FA-9A16-443E-A741-CB2C18486781}" srcId="{04131587-9621-4768-A111-6461E9C69BA1}" destId="{C95A8928-526F-4B3E-BD77-BCB675ABAC3E}" srcOrd="0" destOrd="0" parTransId="{2D12A812-7346-4A4D-9191-FDFE2DA8FCE9}" sibTransId="{96B6510D-EAE2-46C5-B53D-E0A048CCFCB9}"/>
    <dgm:cxn modelId="{FD9A551C-2A13-4342-AE30-8D98E04BE7C5}" type="presOf" srcId="{D0864C30-0AC1-4EF2-94A4-57B4E6CB6937}" destId="{D1C71203-4E35-423D-96C2-B8E739660199}" srcOrd="1" destOrd="0" presId="urn:microsoft.com/office/officeart/2005/8/layout/matrix1"/>
    <dgm:cxn modelId="{0223B234-0D73-4511-A3C5-13220BA42C77}" type="presOf" srcId="{8FEAE684-FEFA-4BC1-B297-0BC58863ADF8}" destId="{83876836-86B5-4BE0-BCC1-8DF3668DD12C}" srcOrd="1" destOrd="0" presId="urn:microsoft.com/office/officeart/2005/8/layout/matrix1"/>
    <dgm:cxn modelId="{A3D8245E-8965-4DC0-AAD8-6A7F7AA71B02}" type="presOf" srcId="{C95A8928-526F-4B3E-BD77-BCB675ABAC3E}" destId="{675BB588-28EF-460D-8894-AC1EAB9EEDA5}" srcOrd="0" destOrd="0" presId="urn:microsoft.com/office/officeart/2005/8/layout/matrix1"/>
    <dgm:cxn modelId="{AD5B1467-24FA-4B87-AC18-71B59879F300}" srcId="{C95A8928-526F-4B3E-BD77-BCB675ABAC3E}" destId="{8FEAE684-FEFA-4BC1-B297-0BC58863ADF8}" srcOrd="3" destOrd="0" parTransId="{64291052-A4CB-4966-97A9-83F5941B7C7E}" sibTransId="{A567DA47-C164-4895-BAC2-552453870105}"/>
    <dgm:cxn modelId="{3AF3E82A-74DE-42BB-ABF5-09667DA7149C}" type="presOf" srcId="{1D70BE79-8E0D-41ED-B579-54ECD58A9F04}" destId="{EF64D8D3-AD46-4657-84ED-7992A03F3F66}" srcOrd="1" destOrd="0" presId="urn:microsoft.com/office/officeart/2005/8/layout/matrix1"/>
    <dgm:cxn modelId="{5DC4267F-0714-40D8-840D-59D38BEC3A1E}" type="presOf" srcId="{548DF1F3-D20D-4A2C-AD03-661C56DF8209}" destId="{9A989367-BEEC-4771-A3BF-E767CF4430FA}" srcOrd="0" destOrd="0" presId="urn:microsoft.com/office/officeart/2005/8/layout/matrix1"/>
    <dgm:cxn modelId="{DD63880F-041A-4BC8-B411-4887BC3C019D}" type="presParOf" srcId="{C8F47174-9778-4F79-87C2-9690022865BF}" destId="{D04EFE8C-AD80-42ED-B358-16AE3DF355BB}" srcOrd="0" destOrd="0" presId="urn:microsoft.com/office/officeart/2005/8/layout/matrix1"/>
    <dgm:cxn modelId="{C9EB5AD3-DC30-486C-A3EE-B45EB788B822}" type="presParOf" srcId="{D04EFE8C-AD80-42ED-B358-16AE3DF355BB}" destId="{93B58684-CAAE-4C09-8A09-ADD7083433CF}" srcOrd="0" destOrd="0" presId="urn:microsoft.com/office/officeart/2005/8/layout/matrix1"/>
    <dgm:cxn modelId="{EF44F9D8-294C-46B3-888B-94ABA806ECBF}" type="presParOf" srcId="{D04EFE8C-AD80-42ED-B358-16AE3DF355BB}" destId="{EF64D8D3-AD46-4657-84ED-7992A03F3F66}" srcOrd="1" destOrd="0" presId="urn:microsoft.com/office/officeart/2005/8/layout/matrix1"/>
    <dgm:cxn modelId="{79A7D193-20C7-4618-B3CD-CF2D33769BDA}" type="presParOf" srcId="{D04EFE8C-AD80-42ED-B358-16AE3DF355BB}" destId="{9A989367-BEEC-4771-A3BF-E767CF4430FA}" srcOrd="2" destOrd="0" presId="urn:microsoft.com/office/officeart/2005/8/layout/matrix1"/>
    <dgm:cxn modelId="{1A3888E7-36B4-4164-9C2E-CA4B5684D843}" type="presParOf" srcId="{D04EFE8C-AD80-42ED-B358-16AE3DF355BB}" destId="{F5A77E0E-EEAE-4741-B0C8-52E2AC9CCFD5}" srcOrd="3" destOrd="0" presId="urn:microsoft.com/office/officeart/2005/8/layout/matrix1"/>
    <dgm:cxn modelId="{334F3939-0BFD-42A2-BC47-D36A8355DF7C}" type="presParOf" srcId="{D04EFE8C-AD80-42ED-B358-16AE3DF355BB}" destId="{69763785-807A-48C7-ADEF-49B9DF370BC8}" srcOrd="4" destOrd="0" presId="urn:microsoft.com/office/officeart/2005/8/layout/matrix1"/>
    <dgm:cxn modelId="{F8BCB403-09F3-4F93-9D21-21B5ED67CE88}" type="presParOf" srcId="{D04EFE8C-AD80-42ED-B358-16AE3DF355BB}" destId="{D1C71203-4E35-423D-96C2-B8E739660199}" srcOrd="5" destOrd="0" presId="urn:microsoft.com/office/officeart/2005/8/layout/matrix1"/>
    <dgm:cxn modelId="{61E64D29-D361-4252-941A-C6B16E952880}" type="presParOf" srcId="{D04EFE8C-AD80-42ED-B358-16AE3DF355BB}" destId="{ACB30C71-1EE5-4A00-99F9-0EA2E8EE38D4}" srcOrd="6" destOrd="0" presId="urn:microsoft.com/office/officeart/2005/8/layout/matrix1"/>
    <dgm:cxn modelId="{8F8B0263-5841-46E5-A698-90A3992509DB}" type="presParOf" srcId="{D04EFE8C-AD80-42ED-B358-16AE3DF355BB}" destId="{83876836-86B5-4BE0-BCC1-8DF3668DD12C}" srcOrd="7" destOrd="0" presId="urn:microsoft.com/office/officeart/2005/8/layout/matrix1"/>
    <dgm:cxn modelId="{342E92AB-40A3-4883-B6B6-A83180A28DA9}" type="presParOf" srcId="{C8F47174-9778-4F79-87C2-9690022865BF}" destId="{675BB588-28EF-460D-8894-AC1EAB9EEDA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067508-9EA1-4CD0-9600-368A3B6CC88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755E23EA-BCA2-41A9-B184-A17AA2B43B0B}">
      <dgm:prSet phldrT="[Szöveg]" custT="1"/>
      <dgm:spPr/>
      <dgm:t>
        <a:bodyPr/>
        <a:lstStyle/>
        <a:p>
          <a:r>
            <a:rPr lang="hu-HU" sz="1800" b="1" dirty="0">
              <a:latin typeface="Arial" panose="020B0604020202020204" pitchFamily="34" charset="0"/>
              <a:cs typeface="Arial" panose="020B0604020202020204" pitchFamily="34" charset="0"/>
            </a:rPr>
            <a:t>információs és kommunikációs technológiák</a:t>
          </a:r>
          <a:endParaRPr lang="hu-H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8D5801-5DCD-43F7-9B40-9B96DF892082}" type="parTrans" cxnId="{B54ECC35-CACC-4561-A5A0-72E85F775E44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63BDC7-41BB-4844-AF7D-6B095F8526A9}" type="sibTrans" cxnId="{B54ECC35-CACC-4561-A5A0-72E85F775E44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BB80D-51C4-4FED-B0F3-CE9D5536D26C}">
      <dgm:prSet phldrT="[Szöveg]" custT="1"/>
      <dgm:spPr/>
      <dgm:t>
        <a:bodyPr/>
        <a:lstStyle/>
        <a:p>
          <a:r>
            <a:rPr lang="hu-HU" sz="1800" b="1" dirty="0">
              <a:latin typeface="Arial" panose="020B0604020202020204" pitchFamily="34" charset="0"/>
              <a:cs typeface="Arial" panose="020B0604020202020204" pitchFamily="34" charset="0"/>
            </a:rPr>
            <a:t>technikai fejlesztések </a:t>
          </a:r>
          <a:endParaRPr lang="hu-H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6D5781-30C8-41E2-BC75-6D856C549115}" type="parTrans" cxnId="{2962104D-F536-48E9-B158-C3120ACF8BF7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AFBF39-212F-46F3-86A3-B44485AA4192}" type="sibTrans" cxnId="{2962104D-F536-48E9-B158-C3120ACF8BF7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55ABD3-1868-4CBC-B655-1F8EE599EA78}">
      <dgm:prSet phldrT="[Szöveg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0" indent="0" algn="just">
            <a:buFontTx/>
            <a:buNone/>
          </a:pP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Automatizálás, digitalizálás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>
              <a:latin typeface="Arial" panose="020B0604020202020204" pitchFamily="34" charset="0"/>
              <a:cs typeface="Arial" panose="020B0604020202020204" pitchFamily="34" charset="0"/>
            </a:rPr>
            <a:t>általánossá tétele, 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hálózatbővítés és </a:t>
          </a:r>
          <a:r>
            <a:rPr lang="hu-HU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-fejlesztés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, valamint </a:t>
          </a:r>
          <a:r>
            <a:rPr lang="hu-HU" sz="1400" dirty="0">
              <a:latin typeface="Arial" panose="020B0604020202020204" pitchFamily="34" charset="0"/>
              <a:cs typeface="Arial" panose="020B0604020202020204" pitchFamily="34" charset="0"/>
            </a:rPr>
            <a:t>a rendszer-rendszer kapcsolatok bővítése 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többek között a </a:t>
          </a:r>
          <a:r>
            <a:rPr lang="hu-HU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biometrikus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 adatcsere, a ballisztika </a:t>
          </a:r>
          <a:r>
            <a:rPr lang="hu-HU" sz="1400" dirty="0">
              <a:latin typeface="Arial" panose="020B0604020202020204" pitchFamily="34" charset="0"/>
              <a:cs typeface="Arial" panose="020B0604020202020204" pitchFamily="34" charset="0"/>
            </a:rPr>
            <a:t>és légiutas-adatforgalom területén. </a:t>
          </a:r>
        </a:p>
      </dgm:t>
    </dgm:pt>
    <dgm:pt modelId="{23CAAD94-0D48-412B-B3CE-0CBE9BF88748}" type="sibTrans" cxnId="{77D711FB-3806-40C2-B417-B0A80A5F26C4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4B391D-D6B3-4FEF-9F4D-3F6EE5082687}" type="parTrans" cxnId="{77D711FB-3806-40C2-B417-B0A80A5F26C4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B53520-6777-45D3-9288-C201A77D6F06}">
      <dgm:prSet phldrT="[Szöveg]" custT="1"/>
      <dgm:spPr/>
      <dgm:t>
        <a:bodyPr/>
        <a:lstStyle/>
        <a:p>
          <a:r>
            <a:rPr lang="hu-HU" sz="1800" b="1" dirty="0">
              <a:latin typeface="Arial" panose="020B0604020202020204" pitchFamily="34" charset="0"/>
              <a:cs typeface="Arial" panose="020B0604020202020204" pitchFamily="34" charset="0"/>
            </a:rPr>
            <a:t>preventív </a:t>
          </a:r>
          <a:r>
            <a:rPr lang="hu-H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tevékenységek</a:t>
          </a:r>
          <a:endParaRPr lang="hu-H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F73F4D-14B5-49EC-BBDA-5B77B2533BB2}" type="parTrans" cxnId="{EED96A65-FE45-455B-B463-AE8564257D92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25BAB3-3F82-4DD1-80F6-0F82A2370161}" type="sibTrans" cxnId="{EED96A65-FE45-455B-B463-AE8564257D92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00FCC3-6492-4FC1-9251-BA144533A833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87313" indent="0" algn="just">
            <a:buFontTx/>
            <a:buNone/>
          </a:pP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hu-HU" sz="1400" b="1" kern="1200" dirty="0" err="1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Forenzikus</a:t>
          </a:r>
          <a:r>
            <a:rPr lang="hu-HU" sz="1400" b="1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hu-HU" sz="14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és </a:t>
          </a:r>
          <a:r>
            <a:rPr lang="hu-HU" sz="1400" b="1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elemző-értékelő </a:t>
          </a:r>
          <a:r>
            <a:rPr lang="hu-HU" sz="14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képességek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bővítése, valamint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védelmi-biztonsági, illetve felderítést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és műveleti tevékenységet támogató kiemelt technológiai innovációk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fejlesztése.</a:t>
          </a:r>
          <a:endParaRPr lang="hu-HU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66DAA6A-42A4-4313-BF9E-92A3CCF134FD}" type="parTrans" cxnId="{899F5892-E6B9-4C89-AF8A-6163A752206F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236386-7518-47AB-B49B-8CA9753F46E9}" type="sibTrans" cxnId="{899F5892-E6B9-4C89-AF8A-6163A752206F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DAF35D-1FD7-48C6-8BBF-512D544C1618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0" indent="0" algn="just">
            <a:buFontTx/>
            <a:buNone/>
            <a:tabLst>
              <a:tab pos="0" algn="l"/>
            </a:tabLst>
          </a:pPr>
          <a:r>
            <a:rPr lang="hu-HU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Széles körű és változatos eszközrendszer alkalmazása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(pl. személyes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kitelepülés,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közösségi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média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kampány, </a:t>
          </a:r>
          <a:r>
            <a:rPr lang="hu-HU" sz="1400" kern="1200" dirty="0" err="1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off-line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felületek bérbe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vétele); a lakosság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valamennyi csoportjának általános elérése mellett az </a:t>
          </a:r>
          <a:r>
            <a:rPr lang="hu-HU" sz="14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elkövetői és áldozati kör megszólítása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valamint a két oldal környezetének érdekeltté tétele. </a:t>
          </a:r>
        </a:p>
      </dgm:t>
    </dgm:pt>
    <dgm:pt modelId="{D37354FF-9B20-4517-AC71-696C6FABF81A}" type="parTrans" cxnId="{D0511330-A090-43E6-AD3A-0875A5258234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D37A5C-5285-4AC5-A22F-DE95C37DE421}" type="sibTrans" cxnId="{D0511330-A090-43E6-AD3A-0875A5258234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B10494-EC2B-400F-9EF9-B07F399A6486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0" indent="0" algn="just">
            <a:buFontTx/>
            <a:buNone/>
            <a:tabLst>
              <a:tab pos="0" algn="l"/>
            </a:tabLst>
          </a:pP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Korábbi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megelőző tevékenységek fokozása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(pl. kábítószer-bűnözés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korrupció), illetve új területek fókuszba helyezése (pl. gyűlölet-bűncselekmények, </a:t>
          </a:r>
          <a:r>
            <a:rPr lang="hu-HU" sz="1400" kern="1200" dirty="0" err="1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radikalizáció-polarizáció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).</a:t>
          </a:r>
          <a:endParaRPr lang="hu-HU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6CB0B89-CF43-4A15-9694-8DE8266DFE79}" type="parTrans" cxnId="{E2BA79FC-0C3E-433F-9FF8-7C92D399FBB2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6086C9-FCE6-4BEA-8870-4C2C75FDDB0C}" type="sibTrans" cxnId="{E2BA79FC-0C3E-433F-9FF8-7C92D399FBB2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023518-A488-4471-BEF8-6F01B20FA9AC}" type="pres">
      <dgm:prSet presAssocID="{79067508-9EA1-4CD0-9600-368A3B6CC8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DB93E69-97E4-45B1-BC07-BBCE4B2D0AD9}" type="pres">
      <dgm:prSet presAssocID="{755E23EA-BCA2-41A9-B184-A17AA2B43B0B}" presName="parentLin" presStyleCnt="0"/>
      <dgm:spPr/>
      <dgm:t>
        <a:bodyPr/>
        <a:lstStyle/>
        <a:p>
          <a:endParaRPr lang="hu-HU"/>
        </a:p>
      </dgm:t>
    </dgm:pt>
    <dgm:pt modelId="{57E3D596-5DEF-44C9-A0A6-124E1FAEE3A5}" type="pres">
      <dgm:prSet presAssocID="{755E23EA-BCA2-41A9-B184-A17AA2B43B0B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0AD556D3-9622-44B8-9954-E2F76D3A207F}" type="pres">
      <dgm:prSet presAssocID="{755E23EA-BCA2-41A9-B184-A17AA2B43B0B}" presName="parentText" presStyleLbl="node1" presStyleIdx="0" presStyleCnt="3" custScaleX="120000" custLinFactNeighborX="-2857" custLinFactNeighborY="-32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84891F-EA96-4B84-87B3-6C22033D17CE}" type="pres">
      <dgm:prSet presAssocID="{755E23EA-BCA2-41A9-B184-A17AA2B43B0B}" presName="negativeSpace" presStyleCnt="0"/>
      <dgm:spPr/>
      <dgm:t>
        <a:bodyPr/>
        <a:lstStyle/>
        <a:p>
          <a:endParaRPr lang="hu-HU"/>
        </a:p>
      </dgm:t>
    </dgm:pt>
    <dgm:pt modelId="{B6DDB21E-C877-4FB3-9C8B-2BDB96257293}" type="pres">
      <dgm:prSet presAssocID="{755E23EA-BCA2-41A9-B184-A17AA2B43B0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9BBAF70-3CE1-4C58-A2B0-C1E1BB29CACE}" type="pres">
      <dgm:prSet presAssocID="{F463BDC7-41BB-4844-AF7D-6B095F8526A9}" presName="spaceBetweenRectangles" presStyleCnt="0"/>
      <dgm:spPr/>
      <dgm:t>
        <a:bodyPr/>
        <a:lstStyle/>
        <a:p>
          <a:endParaRPr lang="hu-HU"/>
        </a:p>
      </dgm:t>
    </dgm:pt>
    <dgm:pt modelId="{20E7DDCB-0D29-4D0F-AB7E-446B1B3A232A}" type="pres">
      <dgm:prSet presAssocID="{37BBB80D-51C4-4FED-B0F3-CE9D5536D26C}" presName="parentLin" presStyleCnt="0"/>
      <dgm:spPr/>
      <dgm:t>
        <a:bodyPr/>
        <a:lstStyle/>
        <a:p>
          <a:endParaRPr lang="hu-HU"/>
        </a:p>
      </dgm:t>
    </dgm:pt>
    <dgm:pt modelId="{84E26FFB-4017-4D1A-9EA3-8DAD9A308533}" type="pres">
      <dgm:prSet presAssocID="{37BBB80D-51C4-4FED-B0F3-CE9D5536D26C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4043337D-0174-4458-98AC-B5825F58EC42}" type="pres">
      <dgm:prSet presAssocID="{37BBB80D-51C4-4FED-B0F3-CE9D5536D26C}" presName="parentText" presStyleLbl="node1" presStyleIdx="1" presStyleCnt="3" custScaleX="12187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88CDB1-7066-4E5E-B41E-74630ACB7B20}" type="pres">
      <dgm:prSet presAssocID="{37BBB80D-51C4-4FED-B0F3-CE9D5536D26C}" presName="negativeSpace" presStyleCnt="0"/>
      <dgm:spPr/>
      <dgm:t>
        <a:bodyPr/>
        <a:lstStyle/>
        <a:p>
          <a:endParaRPr lang="hu-HU"/>
        </a:p>
      </dgm:t>
    </dgm:pt>
    <dgm:pt modelId="{DAE289AF-F425-494A-A403-82284049AC87}" type="pres">
      <dgm:prSet presAssocID="{37BBB80D-51C4-4FED-B0F3-CE9D5536D26C}" presName="childText" presStyleLbl="conFgAcc1" presStyleIdx="1" presStyleCnt="3" custLinFactNeighborY="55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B4EC68D-CD0F-4DC8-9848-9FE3DB9B8042}" type="pres">
      <dgm:prSet presAssocID="{F4AFBF39-212F-46F3-86A3-B44485AA4192}" presName="spaceBetweenRectangles" presStyleCnt="0"/>
      <dgm:spPr/>
      <dgm:t>
        <a:bodyPr/>
        <a:lstStyle/>
        <a:p>
          <a:endParaRPr lang="hu-HU"/>
        </a:p>
      </dgm:t>
    </dgm:pt>
    <dgm:pt modelId="{4881D55E-9280-40B6-A74C-168F253BB173}" type="pres">
      <dgm:prSet presAssocID="{2CB53520-6777-45D3-9288-C201A77D6F06}" presName="parentLin" presStyleCnt="0"/>
      <dgm:spPr/>
      <dgm:t>
        <a:bodyPr/>
        <a:lstStyle/>
        <a:p>
          <a:endParaRPr lang="hu-HU"/>
        </a:p>
      </dgm:t>
    </dgm:pt>
    <dgm:pt modelId="{80629168-3A0E-4698-A97B-DA18042267B7}" type="pres">
      <dgm:prSet presAssocID="{2CB53520-6777-45D3-9288-C201A77D6F06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255477CF-4C33-4544-8A33-A8EC501263D8}" type="pres">
      <dgm:prSet presAssocID="{2CB53520-6777-45D3-9288-C201A77D6F06}" presName="parentText" presStyleLbl="node1" presStyleIdx="2" presStyleCnt="3" custScaleX="12089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FC956E-12DB-4FD7-9E76-3B18AF0347B3}" type="pres">
      <dgm:prSet presAssocID="{2CB53520-6777-45D3-9288-C201A77D6F06}" presName="negativeSpace" presStyleCnt="0"/>
      <dgm:spPr/>
      <dgm:t>
        <a:bodyPr/>
        <a:lstStyle/>
        <a:p>
          <a:endParaRPr lang="hu-HU"/>
        </a:p>
      </dgm:t>
    </dgm:pt>
    <dgm:pt modelId="{2B88604B-485B-4AF1-8D3E-BAE9559BE04C}" type="pres">
      <dgm:prSet presAssocID="{2CB53520-6777-45D3-9288-C201A77D6F06}" presName="childText" presStyleLbl="conFgAcc1" presStyleIdx="2" presStyleCnt="3" custLinFactNeighborX="-53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0511330-A090-43E6-AD3A-0875A5258234}" srcId="{2CB53520-6777-45D3-9288-C201A77D6F06}" destId="{8ADAF35D-1FD7-48C6-8BBF-512D544C1618}" srcOrd="0" destOrd="0" parTransId="{D37354FF-9B20-4517-AC71-696C6FABF81A}" sibTransId="{0FD37A5C-5285-4AC5-A22F-DE95C37DE421}"/>
    <dgm:cxn modelId="{180681AF-9F05-475E-815C-21501DF2574D}" type="presOf" srcId="{2500FCC3-6492-4FC1-9251-BA144533A833}" destId="{DAE289AF-F425-494A-A403-82284049AC87}" srcOrd="0" destOrd="0" presId="urn:microsoft.com/office/officeart/2005/8/layout/list1"/>
    <dgm:cxn modelId="{0DD7A4B6-39BB-47F2-A562-5379A43140E3}" type="presOf" srcId="{37BBB80D-51C4-4FED-B0F3-CE9D5536D26C}" destId="{4043337D-0174-4458-98AC-B5825F58EC42}" srcOrd="1" destOrd="0" presId="urn:microsoft.com/office/officeart/2005/8/layout/list1"/>
    <dgm:cxn modelId="{B90FC512-9D5F-4BAB-927F-163A5C916598}" type="presOf" srcId="{755E23EA-BCA2-41A9-B184-A17AA2B43B0B}" destId="{57E3D596-5DEF-44C9-A0A6-124E1FAEE3A5}" srcOrd="0" destOrd="0" presId="urn:microsoft.com/office/officeart/2005/8/layout/list1"/>
    <dgm:cxn modelId="{F9E32182-0CF1-462B-90E2-F66B0FFF588E}" type="presOf" srcId="{2CB53520-6777-45D3-9288-C201A77D6F06}" destId="{80629168-3A0E-4698-A97B-DA18042267B7}" srcOrd="0" destOrd="0" presId="urn:microsoft.com/office/officeart/2005/8/layout/list1"/>
    <dgm:cxn modelId="{2142A1CF-1840-4CE1-A609-94DC3510125F}" type="presOf" srcId="{9555ABD3-1868-4CBC-B655-1F8EE599EA78}" destId="{B6DDB21E-C877-4FB3-9C8B-2BDB96257293}" srcOrd="0" destOrd="0" presId="urn:microsoft.com/office/officeart/2005/8/layout/list1"/>
    <dgm:cxn modelId="{B54ECC35-CACC-4561-A5A0-72E85F775E44}" srcId="{79067508-9EA1-4CD0-9600-368A3B6CC884}" destId="{755E23EA-BCA2-41A9-B184-A17AA2B43B0B}" srcOrd="0" destOrd="0" parTransId="{1D8D5801-5DCD-43F7-9B40-9B96DF892082}" sibTransId="{F463BDC7-41BB-4844-AF7D-6B095F8526A9}"/>
    <dgm:cxn modelId="{EED96A65-FE45-455B-B463-AE8564257D92}" srcId="{79067508-9EA1-4CD0-9600-368A3B6CC884}" destId="{2CB53520-6777-45D3-9288-C201A77D6F06}" srcOrd="2" destOrd="0" parTransId="{60F73F4D-14B5-49EC-BBDA-5B77B2533BB2}" sibTransId="{3225BAB3-3F82-4DD1-80F6-0F82A2370161}"/>
    <dgm:cxn modelId="{E2BA79FC-0C3E-433F-9FF8-7C92D399FBB2}" srcId="{2CB53520-6777-45D3-9288-C201A77D6F06}" destId="{02B10494-EC2B-400F-9EF9-B07F399A6486}" srcOrd="1" destOrd="0" parTransId="{46CB0B89-CF43-4A15-9694-8DE8266DFE79}" sibTransId="{076086C9-FCE6-4BEA-8870-4C2C75FDDB0C}"/>
    <dgm:cxn modelId="{2962104D-F536-48E9-B158-C3120ACF8BF7}" srcId="{79067508-9EA1-4CD0-9600-368A3B6CC884}" destId="{37BBB80D-51C4-4FED-B0F3-CE9D5536D26C}" srcOrd="1" destOrd="0" parTransId="{7E6D5781-30C8-41E2-BC75-6D856C549115}" sibTransId="{F4AFBF39-212F-46F3-86A3-B44485AA4192}"/>
    <dgm:cxn modelId="{82E8E901-AC5A-443B-977B-D7F2183BA7B7}" type="presOf" srcId="{02B10494-EC2B-400F-9EF9-B07F399A6486}" destId="{2B88604B-485B-4AF1-8D3E-BAE9559BE04C}" srcOrd="0" destOrd="1" presId="urn:microsoft.com/office/officeart/2005/8/layout/list1"/>
    <dgm:cxn modelId="{899F5892-E6B9-4C89-AF8A-6163A752206F}" srcId="{37BBB80D-51C4-4FED-B0F3-CE9D5536D26C}" destId="{2500FCC3-6492-4FC1-9251-BA144533A833}" srcOrd="0" destOrd="0" parTransId="{E66DAA6A-42A4-4313-BF9E-92A3CCF134FD}" sibTransId="{D2236386-7518-47AB-B49B-8CA9753F46E9}"/>
    <dgm:cxn modelId="{B72BBDC3-5DF7-47D0-AF4D-9B212E9407A7}" type="presOf" srcId="{2CB53520-6777-45D3-9288-C201A77D6F06}" destId="{255477CF-4C33-4544-8A33-A8EC501263D8}" srcOrd="1" destOrd="0" presId="urn:microsoft.com/office/officeart/2005/8/layout/list1"/>
    <dgm:cxn modelId="{36CCA33C-EF46-46CA-8705-144D82082CC9}" type="presOf" srcId="{755E23EA-BCA2-41A9-B184-A17AA2B43B0B}" destId="{0AD556D3-9622-44B8-9954-E2F76D3A207F}" srcOrd="1" destOrd="0" presId="urn:microsoft.com/office/officeart/2005/8/layout/list1"/>
    <dgm:cxn modelId="{F7FE3644-02B4-4544-B4A3-475A43B254CE}" type="presOf" srcId="{37BBB80D-51C4-4FED-B0F3-CE9D5536D26C}" destId="{84E26FFB-4017-4D1A-9EA3-8DAD9A308533}" srcOrd="0" destOrd="0" presId="urn:microsoft.com/office/officeart/2005/8/layout/list1"/>
    <dgm:cxn modelId="{B4C7BD9B-F6E1-4E5A-8759-46DC59CCBDB5}" type="presOf" srcId="{79067508-9EA1-4CD0-9600-368A3B6CC884}" destId="{33023518-A488-4471-BEF8-6F01B20FA9AC}" srcOrd="0" destOrd="0" presId="urn:microsoft.com/office/officeart/2005/8/layout/list1"/>
    <dgm:cxn modelId="{96377C12-76CA-4EA9-BADB-E9B1F580D07B}" type="presOf" srcId="{8ADAF35D-1FD7-48C6-8BBF-512D544C1618}" destId="{2B88604B-485B-4AF1-8D3E-BAE9559BE04C}" srcOrd="0" destOrd="0" presId="urn:microsoft.com/office/officeart/2005/8/layout/list1"/>
    <dgm:cxn modelId="{77D711FB-3806-40C2-B417-B0A80A5F26C4}" srcId="{755E23EA-BCA2-41A9-B184-A17AA2B43B0B}" destId="{9555ABD3-1868-4CBC-B655-1F8EE599EA78}" srcOrd="0" destOrd="0" parTransId="{A24B391D-D6B3-4FEF-9F4D-3F6EE5082687}" sibTransId="{23CAAD94-0D48-412B-B3CE-0CBE9BF88748}"/>
    <dgm:cxn modelId="{8DD1EFBB-E47A-4E1B-8174-94B904127D24}" type="presParOf" srcId="{33023518-A488-4471-BEF8-6F01B20FA9AC}" destId="{7DB93E69-97E4-45B1-BC07-BBCE4B2D0AD9}" srcOrd="0" destOrd="0" presId="urn:microsoft.com/office/officeart/2005/8/layout/list1"/>
    <dgm:cxn modelId="{70D05D92-B7BE-4AB4-9A4E-24BF3F448404}" type="presParOf" srcId="{7DB93E69-97E4-45B1-BC07-BBCE4B2D0AD9}" destId="{57E3D596-5DEF-44C9-A0A6-124E1FAEE3A5}" srcOrd="0" destOrd="0" presId="urn:microsoft.com/office/officeart/2005/8/layout/list1"/>
    <dgm:cxn modelId="{38234B9B-64A2-4375-BB53-5E1951C8F1AB}" type="presParOf" srcId="{7DB93E69-97E4-45B1-BC07-BBCE4B2D0AD9}" destId="{0AD556D3-9622-44B8-9954-E2F76D3A207F}" srcOrd="1" destOrd="0" presId="urn:microsoft.com/office/officeart/2005/8/layout/list1"/>
    <dgm:cxn modelId="{C50CDADA-D738-49D0-957B-AADD60342171}" type="presParOf" srcId="{33023518-A488-4471-BEF8-6F01B20FA9AC}" destId="{F084891F-EA96-4B84-87B3-6C22033D17CE}" srcOrd="1" destOrd="0" presId="urn:microsoft.com/office/officeart/2005/8/layout/list1"/>
    <dgm:cxn modelId="{653EC1D2-9F1D-4283-AB10-F8F7A6DEBB1F}" type="presParOf" srcId="{33023518-A488-4471-BEF8-6F01B20FA9AC}" destId="{B6DDB21E-C877-4FB3-9C8B-2BDB96257293}" srcOrd="2" destOrd="0" presId="urn:microsoft.com/office/officeart/2005/8/layout/list1"/>
    <dgm:cxn modelId="{B8F86C5C-621E-4C36-B559-CFA11F84EE95}" type="presParOf" srcId="{33023518-A488-4471-BEF8-6F01B20FA9AC}" destId="{79BBAF70-3CE1-4C58-A2B0-C1E1BB29CACE}" srcOrd="3" destOrd="0" presId="urn:microsoft.com/office/officeart/2005/8/layout/list1"/>
    <dgm:cxn modelId="{0816DB04-4A9B-41A4-9402-586249DC611B}" type="presParOf" srcId="{33023518-A488-4471-BEF8-6F01B20FA9AC}" destId="{20E7DDCB-0D29-4D0F-AB7E-446B1B3A232A}" srcOrd="4" destOrd="0" presId="urn:microsoft.com/office/officeart/2005/8/layout/list1"/>
    <dgm:cxn modelId="{4958609E-6B00-4324-A8F8-6C9ED9948F16}" type="presParOf" srcId="{20E7DDCB-0D29-4D0F-AB7E-446B1B3A232A}" destId="{84E26FFB-4017-4D1A-9EA3-8DAD9A308533}" srcOrd="0" destOrd="0" presId="urn:microsoft.com/office/officeart/2005/8/layout/list1"/>
    <dgm:cxn modelId="{2CE790DC-4CD4-47D5-BDF7-B8D184A435A4}" type="presParOf" srcId="{20E7DDCB-0D29-4D0F-AB7E-446B1B3A232A}" destId="{4043337D-0174-4458-98AC-B5825F58EC42}" srcOrd="1" destOrd="0" presId="urn:microsoft.com/office/officeart/2005/8/layout/list1"/>
    <dgm:cxn modelId="{D736E86B-B46F-4CC4-B3E5-F52EFADAC051}" type="presParOf" srcId="{33023518-A488-4471-BEF8-6F01B20FA9AC}" destId="{2788CDB1-7066-4E5E-B41E-74630ACB7B20}" srcOrd="5" destOrd="0" presId="urn:microsoft.com/office/officeart/2005/8/layout/list1"/>
    <dgm:cxn modelId="{707ED34D-014A-4910-96D4-60A00AB9B33E}" type="presParOf" srcId="{33023518-A488-4471-BEF8-6F01B20FA9AC}" destId="{DAE289AF-F425-494A-A403-82284049AC87}" srcOrd="6" destOrd="0" presId="urn:microsoft.com/office/officeart/2005/8/layout/list1"/>
    <dgm:cxn modelId="{0029009E-F838-4BAD-AC62-84A6629403F8}" type="presParOf" srcId="{33023518-A488-4471-BEF8-6F01B20FA9AC}" destId="{4B4EC68D-CD0F-4DC8-9848-9FE3DB9B8042}" srcOrd="7" destOrd="0" presId="urn:microsoft.com/office/officeart/2005/8/layout/list1"/>
    <dgm:cxn modelId="{CC80C159-3A40-4595-AA2C-61371B3F4AA1}" type="presParOf" srcId="{33023518-A488-4471-BEF8-6F01B20FA9AC}" destId="{4881D55E-9280-40B6-A74C-168F253BB173}" srcOrd="8" destOrd="0" presId="urn:microsoft.com/office/officeart/2005/8/layout/list1"/>
    <dgm:cxn modelId="{E785FF2A-6EC7-4874-8CF3-B65876717E3F}" type="presParOf" srcId="{4881D55E-9280-40B6-A74C-168F253BB173}" destId="{80629168-3A0E-4698-A97B-DA18042267B7}" srcOrd="0" destOrd="0" presId="urn:microsoft.com/office/officeart/2005/8/layout/list1"/>
    <dgm:cxn modelId="{0D8344C8-A342-447A-B60D-AB0B63AA2227}" type="presParOf" srcId="{4881D55E-9280-40B6-A74C-168F253BB173}" destId="{255477CF-4C33-4544-8A33-A8EC501263D8}" srcOrd="1" destOrd="0" presId="urn:microsoft.com/office/officeart/2005/8/layout/list1"/>
    <dgm:cxn modelId="{E1456F41-0086-4336-87D6-FBBAD1BE74B5}" type="presParOf" srcId="{33023518-A488-4471-BEF8-6F01B20FA9AC}" destId="{9EFC956E-12DB-4FD7-9E76-3B18AF0347B3}" srcOrd="9" destOrd="0" presId="urn:microsoft.com/office/officeart/2005/8/layout/list1"/>
    <dgm:cxn modelId="{BDCF3A60-8537-447D-94B2-973423128A69}" type="presParOf" srcId="{33023518-A488-4471-BEF8-6F01B20FA9AC}" destId="{2B88604B-485B-4AF1-8D3E-BAE9559BE0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D4AE45-5A2B-4A80-829E-B42CE2F425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ABF085B-4CEA-4083-B038-46ABF150F500}">
      <dgm:prSet phldrT="[Szöveg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hu-H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áldozatvédelem</a:t>
          </a:r>
          <a:r>
            <a:rPr lang="hu-HU" sz="13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hu-HU" sz="1300" dirty="0">
            <a:solidFill>
              <a:schemeClr val="tx1"/>
            </a:solidFill>
          </a:endParaRPr>
        </a:p>
      </dgm:t>
    </dgm:pt>
    <dgm:pt modelId="{49373DBF-1151-414A-B16D-73588A748545}" type="parTrans" cxnId="{FAA6435D-EAE8-4B75-8769-0ED4EF425948}">
      <dgm:prSet/>
      <dgm:spPr/>
      <dgm:t>
        <a:bodyPr/>
        <a:lstStyle/>
        <a:p>
          <a:endParaRPr lang="hu-HU"/>
        </a:p>
      </dgm:t>
    </dgm:pt>
    <dgm:pt modelId="{92FFEDD1-6B9A-4F73-A2A7-B71A8B67DEF1}" type="sibTrans" cxnId="{FAA6435D-EAE8-4B75-8769-0ED4EF425948}">
      <dgm:prSet/>
      <dgm:spPr/>
      <dgm:t>
        <a:bodyPr/>
        <a:lstStyle/>
        <a:p>
          <a:endParaRPr lang="hu-HU"/>
        </a:p>
      </dgm:t>
    </dgm:pt>
    <dgm:pt modelId="{1A555B68-50EC-4F4F-BFF9-520843B4114C}">
      <dgm:prSet phldrT="[Szöveg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hu-H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képzési központok, képzések, tapasztalatcserék</a:t>
          </a:r>
          <a:endParaRPr lang="hu-H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B2C9E-B22A-4571-95EC-F96FC3345C8A}" type="parTrans" cxnId="{B235A37D-F8D0-4FFD-95F9-64EFBD2A5FF4}">
      <dgm:prSet/>
      <dgm:spPr/>
      <dgm:t>
        <a:bodyPr/>
        <a:lstStyle/>
        <a:p>
          <a:endParaRPr lang="hu-HU"/>
        </a:p>
      </dgm:t>
    </dgm:pt>
    <dgm:pt modelId="{A5BC3363-BFFA-46BC-9C1C-2D24466A72F3}" type="sibTrans" cxnId="{B235A37D-F8D0-4FFD-95F9-64EFBD2A5FF4}">
      <dgm:prSet/>
      <dgm:spPr/>
      <dgm:t>
        <a:bodyPr/>
        <a:lstStyle/>
        <a:p>
          <a:endParaRPr lang="hu-HU"/>
        </a:p>
      </dgm:t>
    </dgm:pt>
    <dgm:pt modelId="{FB3CF3A0-5457-4CE7-88DE-A6B94D488CA5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Érintettek körének minél hatékonyabb </a:t>
          </a:r>
          <a:r>
            <a:rPr lang="hu-H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azonosítása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, egyes speciális bűncselekmények (pl. emberkereskedelem) áldozatai részére komplex </a:t>
          </a:r>
          <a:r>
            <a:rPr lang="hu-H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áldozatsegítési szolgáltatás 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nyújtása. </a:t>
          </a:r>
          <a:endParaRPr lang="hu-HU" sz="1400" dirty="0"/>
        </a:p>
      </dgm:t>
    </dgm:pt>
    <dgm:pt modelId="{5D830E7C-33C6-44E5-A6F1-16A0285946A6}" type="parTrans" cxnId="{ADAE204C-EA36-483F-B447-BCD76518EC37}">
      <dgm:prSet/>
      <dgm:spPr/>
      <dgm:t>
        <a:bodyPr/>
        <a:lstStyle/>
        <a:p>
          <a:endParaRPr lang="hu-HU"/>
        </a:p>
      </dgm:t>
    </dgm:pt>
    <dgm:pt modelId="{1B37E89F-65E0-4366-886A-6F33ED15EB7C}" type="sibTrans" cxnId="{ADAE204C-EA36-483F-B447-BCD76518EC37}">
      <dgm:prSet/>
      <dgm:spPr/>
      <dgm:t>
        <a:bodyPr/>
        <a:lstStyle/>
        <a:p>
          <a:endParaRPr lang="hu-HU"/>
        </a:p>
      </dgm:t>
    </dgm:pt>
    <dgm:pt modelId="{725999BE-543B-484B-BA8C-6790B16C2A2D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sz="14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Nemzetközi kiképzőközpontok </a:t>
          </a:r>
          <a:r>
            <a:rPr lang="hu-HU" sz="14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létesítése és működtetése (pl. terrorizmus, vagyon-visszaszerzési szakterület), belső szakmai </a:t>
          </a:r>
          <a:r>
            <a:rPr lang="hu-HU" sz="14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továbbképzések</a:t>
          </a:r>
          <a:r>
            <a:rPr lang="hu-HU" sz="14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és piaci szereplők által nyújtott szakképzések megszervezése, ezeken történő részvétel (pl. gazdasági-pénzügyi és környezeti bűnözés ellen), valamint az igazságügyi és rendészeti szaknyelvi vizsgarendszer fejlesztése, nyelvképzések elérhetővé tétele.</a:t>
          </a:r>
          <a:endParaRPr lang="hu-H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93CE88-15F1-4C07-9589-FBF2CF8FF958}" type="parTrans" cxnId="{8C831269-2684-4FB2-AE5C-5405C9C9CB27}">
      <dgm:prSet/>
      <dgm:spPr/>
      <dgm:t>
        <a:bodyPr/>
        <a:lstStyle/>
        <a:p>
          <a:endParaRPr lang="hu-HU"/>
        </a:p>
      </dgm:t>
    </dgm:pt>
    <dgm:pt modelId="{0FE83671-FFD4-4F34-BD34-27D98E2B20B3}" type="sibTrans" cxnId="{8C831269-2684-4FB2-AE5C-5405C9C9CB27}">
      <dgm:prSet/>
      <dgm:spPr/>
      <dgm:t>
        <a:bodyPr/>
        <a:lstStyle/>
        <a:p>
          <a:endParaRPr lang="hu-HU"/>
        </a:p>
      </dgm:t>
    </dgm:pt>
    <dgm:pt modelId="{13620328-95D4-4384-9C5A-8268D7DCDE29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sz="14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Nemzetközi hálózatok</a:t>
          </a:r>
          <a:r>
            <a:rPr lang="hu-HU" sz="14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tevékenységének élénkítése, konferenciák és ismeretek megosztása a </a:t>
          </a:r>
          <a:r>
            <a:rPr lang="hu-HU" sz="1400" dirty="0" err="1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területi-megyei-helyi</a:t>
          </a:r>
          <a:r>
            <a:rPr lang="hu-HU" sz="14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szervek bevonásával, továbbá az összekötő tisztviselői hálózat bővítése. </a:t>
          </a:r>
          <a:endParaRPr lang="hu-HU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87F9761-812C-427F-908D-D8CDA1005F5D}" type="parTrans" cxnId="{CEFDC98C-35BA-48F5-82E1-F57AD9F3CF26}">
      <dgm:prSet/>
      <dgm:spPr/>
      <dgm:t>
        <a:bodyPr/>
        <a:lstStyle/>
        <a:p>
          <a:endParaRPr lang="hu-HU"/>
        </a:p>
      </dgm:t>
    </dgm:pt>
    <dgm:pt modelId="{F6B4FB6D-2369-4698-9D8C-B4ABDFDEBDBE}" type="sibTrans" cxnId="{CEFDC98C-35BA-48F5-82E1-F57AD9F3CF26}">
      <dgm:prSet/>
      <dgm:spPr/>
      <dgm:t>
        <a:bodyPr/>
        <a:lstStyle/>
        <a:p>
          <a:endParaRPr lang="hu-HU"/>
        </a:p>
      </dgm:t>
    </dgm:pt>
    <dgm:pt modelId="{623FDBD4-EF0C-43F2-A78B-F3B02C39B848}" type="pres">
      <dgm:prSet presAssocID="{18D4AE45-5A2B-4A80-829E-B42CE2F425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9574BD4-A39F-486C-BEED-0DD254BB8733}" type="pres">
      <dgm:prSet presAssocID="{8ABF085B-4CEA-4083-B038-46ABF150F500}" presName="parentLin" presStyleCnt="0"/>
      <dgm:spPr/>
    </dgm:pt>
    <dgm:pt modelId="{AB639620-9CF9-4C49-AA92-E02376AEBA83}" type="pres">
      <dgm:prSet presAssocID="{8ABF085B-4CEA-4083-B038-46ABF150F500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C296F3CA-61D6-4406-A0DF-598E796D7043}" type="pres">
      <dgm:prSet presAssocID="{8ABF085B-4CEA-4083-B038-46ABF150F500}" presName="parentText" presStyleLbl="node1" presStyleIdx="0" presStyleCnt="2" custScaleX="129182" custScaleY="2487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E492C9-25C0-469F-8E6A-0152FAB321F8}" type="pres">
      <dgm:prSet presAssocID="{8ABF085B-4CEA-4083-B038-46ABF150F500}" presName="negativeSpace" presStyleCnt="0"/>
      <dgm:spPr/>
    </dgm:pt>
    <dgm:pt modelId="{4A7EB311-0506-470A-A28D-9F344BC7A712}" type="pres">
      <dgm:prSet presAssocID="{8ABF085B-4CEA-4083-B038-46ABF150F50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A062771-71FE-452B-ADA9-599133470761}" type="pres">
      <dgm:prSet presAssocID="{92FFEDD1-6B9A-4F73-A2A7-B71A8B67DEF1}" presName="spaceBetweenRectangles" presStyleCnt="0"/>
      <dgm:spPr/>
    </dgm:pt>
    <dgm:pt modelId="{6166E405-F9B0-4326-A999-CAEB58422D5A}" type="pres">
      <dgm:prSet presAssocID="{1A555B68-50EC-4F4F-BFF9-520843B4114C}" presName="parentLin" presStyleCnt="0"/>
      <dgm:spPr/>
    </dgm:pt>
    <dgm:pt modelId="{15B56AE5-E2AF-45C7-86D7-56B946167B3A}" type="pres">
      <dgm:prSet presAssocID="{1A555B68-50EC-4F4F-BFF9-520843B4114C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E438C8DF-73D2-4C92-859A-9A6497E7C536}" type="pres">
      <dgm:prSet presAssocID="{1A555B68-50EC-4F4F-BFF9-520843B4114C}" presName="parentText" presStyleLbl="node1" presStyleIdx="1" presStyleCnt="2" custScaleX="129182" custScaleY="2765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2A420F-B8B0-4B87-91A1-4524EC377806}" type="pres">
      <dgm:prSet presAssocID="{1A555B68-50EC-4F4F-BFF9-520843B4114C}" presName="negativeSpace" presStyleCnt="0"/>
      <dgm:spPr/>
    </dgm:pt>
    <dgm:pt modelId="{4C8DB3C1-9148-415B-B729-6F2C04F7B62B}" type="pres">
      <dgm:prSet presAssocID="{1A555B68-50EC-4F4F-BFF9-520843B4114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EFDC98C-35BA-48F5-82E1-F57AD9F3CF26}" srcId="{1A555B68-50EC-4F4F-BFF9-520843B4114C}" destId="{13620328-95D4-4384-9C5A-8268D7DCDE29}" srcOrd="1" destOrd="0" parTransId="{387F9761-812C-427F-908D-D8CDA1005F5D}" sibTransId="{F6B4FB6D-2369-4698-9D8C-B4ABDFDEBDBE}"/>
    <dgm:cxn modelId="{B235A37D-F8D0-4FFD-95F9-64EFBD2A5FF4}" srcId="{18D4AE45-5A2B-4A80-829E-B42CE2F42534}" destId="{1A555B68-50EC-4F4F-BFF9-520843B4114C}" srcOrd="1" destOrd="0" parTransId="{2B1B2C9E-B22A-4571-95EC-F96FC3345C8A}" sibTransId="{A5BC3363-BFFA-46BC-9C1C-2D24466A72F3}"/>
    <dgm:cxn modelId="{68DDFC48-0232-47C2-9602-7CAD01BBD548}" type="presOf" srcId="{8ABF085B-4CEA-4083-B038-46ABF150F500}" destId="{C296F3CA-61D6-4406-A0DF-598E796D7043}" srcOrd="1" destOrd="0" presId="urn:microsoft.com/office/officeart/2005/8/layout/list1"/>
    <dgm:cxn modelId="{A98CD23F-B618-4C75-B4A2-1E5EF9EA7E5A}" type="presOf" srcId="{725999BE-543B-484B-BA8C-6790B16C2A2D}" destId="{4C8DB3C1-9148-415B-B729-6F2C04F7B62B}" srcOrd="0" destOrd="0" presId="urn:microsoft.com/office/officeart/2005/8/layout/list1"/>
    <dgm:cxn modelId="{ADAE204C-EA36-483F-B447-BCD76518EC37}" srcId="{8ABF085B-4CEA-4083-B038-46ABF150F500}" destId="{FB3CF3A0-5457-4CE7-88DE-A6B94D488CA5}" srcOrd="0" destOrd="0" parTransId="{5D830E7C-33C6-44E5-A6F1-16A0285946A6}" sibTransId="{1B37E89F-65E0-4366-886A-6F33ED15EB7C}"/>
    <dgm:cxn modelId="{F3929F0E-35C0-4937-A785-7687172713A2}" type="presOf" srcId="{13620328-95D4-4384-9C5A-8268D7DCDE29}" destId="{4C8DB3C1-9148-415B-B729-6F2C04F7B62B}" srcOrd="0" destOrd="1" presId="urn:microsoft.com/office/officeart/2005/8/layout/list1"/>
    <dgm:cxn modelId="{D4AC9621-AE4A-465D-B58E-322E914C7E89}" type="presOf" srcId="{FB3CF3A0-5457-4CE7-88DE-A6B94D488CA5}" destId="{4A7EB311-0506-470A-A28D-9F344BC7A712}" srcOrd="0" destOrd="0" presId="urn:microsoft.com/office/officeart/2005/8/layout/list1"/>
    <dgm:cxn modelId="{6EC0B56F-FCE3-4D49-870B-A79BB913CD3C}" type="presOf" srcId="{18D4AE45-5A2B-4A80-829E-B42CE2F42534}" destId="{623FDBD4-EF0C-43F2-A78B-F3B02C39B848}" srcOrd="0" destOrd="0" presId="urn:microsoft.com/office/officeart/2005/8/layout/list1"/>
    <dgm:cxn modelId="{A96FF42D-B05F-4E2A-98B6-749948607550}" type="presOf" srcId="{1A555B68-50EC-4F4F-BFF9-520843B4114C}" destId="{15B56AE5-E2AF-45C7-86D7-56B946167B3A}" srcOrd="0" destOrd="0" presId="urn:microsoft.com/office/officeart/2005/8/layout/list1"/>
    <dgm:cxn modelId="{EF0A580B-226F-4A98-92D4-78A6F0A94E6F}" type="presOf" srcId="{1A555B68-50EC-4F4F-BFF9-520843B4114C}" destId="{E438C8DF-73D2-4C92-859A-9A6497E7C536}" srcOrd="1" destOrd="0" presId="urn:microsoft.com/office/officeart/2005/8/layout/list1"/>
    <dgm:cxn modelId="{8C831269-2684-4FB2-AE5C-5405C9C9CB27}" srcId="{1A555B68-50EC-4F4F-BFF9-520843B4114C}" destId="{725999BE-543B-484B-BA8C-6790B16C2A2D}" srcOrd="0" destOrd="0" parTransId="{2993CE88-15F1-4C07-9589-FBF2CF8FF958}" sibTransId="{0FE83671-FFD4-4F34-BD34-27D98E2B20B3}"/>
    <dgm:cxn modelId="{525FD157-924A-49C1-89D3-76AC1364C415}" type="presOf" srcId="{8ABF085B-4CEA-4083-B038-46ABF150F500}" destId="{AB639620-9CF9-4C49-AA92-E02376AEBA83}" srcOrd="0" destOrd="0" presId="urn:microsoft.com/office/officeart/2005/8/layout/list1"/>
    <dgm:cxn modelId="{FAA6435D-EAE8-4B75-8769-0ED4EF425948}" srcId="{18D4AE45-5A2B-4A80-829E-B42CE2F42534}" destId="{8ABF085B-4CEA-4083-B038-46ABF150F500}" srcOrd="0" destOrd="0" parTransId="{49373DBF-1151-414A-B16D-73588A748545}" sibTransId="{92FFEDD1-6B9A-4F73-A2A7-B71A8B67DEF1}"/>
    <dgm:cxn modelId="{CF29BD16-5CCF-47E0-A097-4C6F81A39996}" type="presParOf" srcId="{623FDBD4-EF0C-43F2-A78B-F3B02C39B848}" destId="{99574BD4-A39F-486C-BEED-0DD254BB8733}" srcOrd="0" destOrd="0" presId="urn:microsoft.com/office/officeart/2005/8/layout/list1"/>
    <dgm:cxn modelId="{5FED1751-2C67-4855-991A-22C21B26F43C}" type="presParOf" srcId="{99574BD4-A39F-486C-BEED-0DD254BB8733}" destId="{AB639620-9CF9-4C49-AA92-E02376AEBA83}" srcOrd="0" destOrd="0" presId="urn:microsoft.com/office/officeart/2005/8/layout/list1"/>
    <dgm:cxn modelId="{46E39168-AC41-48C1-A7C1-C7834FD74935}" type="presParOf" srcId="{99574BD4-A39F-486C-BEED-0DD254BB8733}" destId="{C296F3CA-61D6-4406-A0DF-598E796D7043}" srcOrd="1" destOrd="0" presId="urn:microsoft.com/office/officeart/2005/8/layout/list1"/>
    <dgm:cxn modelId="{300094BB-2269-4BF5-BF89-FFE11BB47118}" type="presParOf" srcId="{623FDBD4-EF0C-43F2-A78B-F3B02C39B848}" destId="{94E492C9-25C0-469F-8E6A-0152FAB321F8}" srcOrd="1" destOrd="0" presId="urn:microsoft.com/office/officeart/2005/8/layout/list1"/>
    <dgm:cxn modelId="{91FB9611-665B-4968-9B57-4D22DAFCAFE2}" type="presParOf" srcId="{623FDBD4-EF0C-43F2-A78B-F3B02C39B848}" destId="{4A7EB311-0506-470A-A28D-9F344BC7A712}" srcOrd="2" destOrd="0" presId="urn:microsoft.com/office/officeart/2005/8/layout/list1"/>
    <dgm:cxn modelId="{7459AA9D-D023-43BB-855F-CE938F759794}" type="presParOf" srcId="{623FDBD4-EF0C-43F2-A78B-F3B02C39B848}" destId="{6A062771-71FE-452B-ADA9-599133470761}" srcOrd="3" destOrd="0" presId="urn:microsoft.com/office/officeart/2005/8/layout/list1"/>
    <dgm:cxn modelId="{8EA42742-8BC5-420E-8D3D-B2221F700E16}" type="presParOf" srcId="{623FDBD4-EF0C-43F2-A78B-F3B02C39B848}" destId="{6166E405-F9B0-4326-A999-CAEB58422D5A}" srcOrd="4" destOrd="0" presId="urn:microsoft.com/office/officeart/2005/8/layout/list1"/>
    <dgm:cxn modelId="{07E9678E-5F21-4662-96E9-7D9A10846FE4}" type="presParOf" srcId="{6166E405-F9B0-4326-A999-CAEB58422D5A}" destId="{15B56AE5-E2AF-45C7-86D7-56B946167B3A}" srcOrd="0" destOrd="0" presId="urn:microsoft.com/office/officeart/2005/8/layout/list1"/>
    <dgm:cxn modelId="{9FF9EA4A-2922-4771-8FDD-D01F36855998}" type="presParOf" srcId="{6166E405-F9B0-4326-A999-CAEB58422D5A}" destId="{E438C8DF-73D2-4C92-859A-9A6497E7C536}" srcOrd="1" destOrd="0" presId="urn:microsoft.com/office/officeart/2005/8/layout/list1"/>
    <dgm:cxn modelId="{6A50FCAA-AA05-4B10-8465-28D5A8CDFC6E}" type="presParOf" srcId="{623FDBD4-EF0C-43F2-A78B-F3B02C39B848}" destId="{FB2A420F-B8B0-4B87-91A1-4524EC377806}" srcOrd="5" destOrd="0" presId="urn:microsoft.com/office/officeart/2005/8/layout/list1"/>
    <dgm:cxn modelId="{C8032F5E-1EAE-4ED1-996D-3767987052FA}" type="presParOf" srcId="{623FDBD4-EF0C-43F2-A78B-F3B02C39B848}" destId="{4C8DB3C1-9148-415B-B729-6F2C04F7B62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067508-9EA1-4CD0-9600-368A3B6CC88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755E23EA-BCA2-41A9-B184-A17AA2B43B0B}">
      <dgm:prSet phldrT="[Szöveg]" custT="1"/>
      <dgm:spPr/>
      <dgm:t>
        <a:bodyPr/>
        <a:lstStyle/>
        <a:p>
          <a:r>
            <a:rPr lang="hu-HU" sz="1800" b="1" dirty="0">
              <a:latin typeface="Arial" panose="020B0604020202020204" pitchFamily="34" charset="0"/>
              <a:cs typeface="Arial" panose="020B0604020202020204" pitchFamily="34" charset="0"/>
            </a:rPr>
            <a:t>műveleti együttműködés </a:t>
          </a:r>
          <a:endParaRPr lang="hu-H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8D5801-5DCD-43F7-9B40-9B96DF892082}" type="parTrans" cxnId="{B54ECC35-CACC-4561-A5A0-72E85F775E44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63BDC7-41BB-4844-AF7D-6B095F8526A9}" type="sibTrans" cxnId="{B54ECC35-CACC-4561-A5A0-72E85F775E44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303FEB-31DD-42B5-AC57-D36ADFB0A663}">
      <dgm:prSet phldrT="[Szöveg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0" indent="0" algn="l">
            <a:buFontTx/>
            <a:buNone/>
          </a:pP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Az </a:t>
          </a:r>
          <a:r>
            <a:rPr lang="hu-HU" sz="1400" dirty="0">
              <a:latin typeface="Arial" panose="020B0604020202020204" pitchFamily="34" charset="0"/>
              <a:cs typeface="Arial" panose="020B0604020202020204" pitchFamily="34" charset="0"/>
            </a:rPr>
            <a:t>akciónapok számának növelése és a tevékenységek nemzetközi szintűvé fokozása valósítható 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meg</a:t>
          </a:r>
          <a:b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- megyék közti együttműködés egyes kiemelt bűncselekmény-kategóriákat illetően,</a:t>
          </a:r>
          <a:b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u-HU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határmenti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 régiók együttműködése a határon túli rendvédelmi szervekkel, </a:t>
          </a:r>
          <a:b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- országos akciók külföldi partnerek bevonásával. </a:t>
          </a:r>
          <a:endParaRPr lang="hu-H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97156B-CF7A-4D67-93F9-0DDA55C0D309}" type="parTrans" cxnId="{3688BFE0-0885-4FAE-A56C-88323BD7B641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7BF3CF-28A0-4328-B590-4DAC954F6963}" type="sibTrans" cxnId="{3688BFE0-0885-4FAE-A56C-88323BD7B641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931D4-2B14-48B1-B08D-59F262760233}">
      <dgm:prSet phldrT="[Szöveg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0" indent="0" algn="just">
            <a:buFontTx/>
            <a:buNone/>
          </a:pP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Közös </a:t>
          </a:r>
          <a:r>
            <a:rPr lang="hu-HU" sz="1400" b="1" dirty="0">
              <a:latin typeface="Arial" panose="020B0604020202020204" pitchFamily="34" charset="0"/>
              <a:cs typeface="Arial" panose="020B0604020202020204" pitchFamily="34" charset="0"/>
            </a:rPr>
            <a:t>nyomozócsoportok</a:t>
          </a:r>
          <a:r>
            <a:rPr lang="hu-HU" sz="1400" dirty="0">
              <a:latin typeface="Arial" panose="020B0604020202020204" pitchFamily="34" charset="0"/>
              <a:cs typeface="Arial" panose="020B0604020202020204" pitchFamily="34" charset="0"/>
            </a:rPr>
            <a:t>, közös </a:t>
          </a:r>
          <a:r>
            <a:rPr lang="hu-HU" sz="1400" b="1" dirty="0">
              <a:latin typeface="Arial" panose="020B0604020202020204" pitchFamily="34" charset="0"/>
              <a:cs typeface="Arial" panose="020B0604020202020204" pitchFamily="34" charset="0"/>
            </a:rPr>
            <a:t>nemzetközi </a:t>
          </a:r>
          <a:r>
            <a:rPr lang="hu-H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műveletek, 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közös </a:t>
          </a:r>
          <a:r>
            <a:rPr lang="hu-HU" sz="1400" b="1" dirty="0">
              <a:latin typeface="Arial" panose="020B0604020202020204" pitchFamily="34" charset="0"/>
              <a:cs typeface="Arial" panose="020B0604020202020204" pitchFamily="34" charset="0"/>
            </a:rPr>
            <a:t>járőrszolgálatok</a:t>
          </a:r>
          <a:r>
            <a:rPr lang="hu-HU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tervezése. </a:t>
          </a:r>
          <a:endParaRPr lang="hu-H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05B0FD-E04F-4C6C-8C69-D90F84842287}" type="parTrans" cxnId="{57D20EF0-5E59-4B17-A6F2-6616DADD57C8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95B0B5-D7FB-4722-AC2F-DBEBBC48EBA9}" type="sibTrans" cxnId="{57D20EF0-5E59-4B17-A6F2-6616DADD57C8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023518-A488-4471-BEF8-6F01B20FA9AC}" type="pres">
      <dgm:prSet presAssocID="{79067508-9EA1-4CD0-9600-368A3B6CC8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DB93E69-97E4-45B1-BC07-BBCE4B2D0AD9}" type="pres">
      <dgm:prSet presAssocID="{755E23EA-BCA2-41A9-B184-A17AA2B43B0B}" presName="parentLin" presStyleCnt="0"/>
      <dgm:spPr/>
    </dgm:pt>
    <dgm:pt modelId="{57E3D596-5DEF-44C9-A0A6-124E1FAEE3A5}" type="pres">
      <dgm:prSet presAssocID="{755E23EA-BCA2-41A9-B184-A17AA2B43B0B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0AD556D3-9622-44B8-9954-E2F76D3A207F}" type="pres">
      <dgm:prSet presAssocID="{755E23EA-BCA2-41A9-B184-A17AA2B43B0B}" presName="parentText" presStyleLbl="node1" presStyleIdx="0" presStyleCnt="1" custScaleX="120000" custScaleY="17374" custLinFactNeighborX="-16556" custLinFactNeighborY="-8765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84891F-EA96-4B84-87B3-6C22033D17CE}" type="pres">
      <dgm:prSet presAssocID="{755E23EA-BCA2-41A9-B184-A17AA2B43B0B}" presName="negativeSpace" presStyleCnt="0"/>
      <dgm:spPr/>
    </dgm:pt>
    <dgm:pt modelId="{B6DDB21E-C877-4FB3-9C8B-2BDB96257293}" type="pres">
      <dgm:prSet presAssocID="{755E23EA-BCA2-41A9-B184-A17AA2B43B0B}" presName="childText" presStyleLbl="conFgAcc1" presStyleIdx="0" presStyleCnt="1" custScaleY="71604" custLinFactY="-1396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688BFE0-0885-4FAE-A56C-88323BD7B641}" srcId="{755E23EA-BCA2-41A9-B184-A17AA2B43B0B}" destId="{DF303FEB-31DD-42B5-AC57-D36ADFB0A663}" srcOrd="1" destOrd="0" parTransId="{1F97156B-CF7A-4D67-93F9-0DDA55C0D309}" sibTransId="{117BF3CF-28A0-4328-B590-4DAC954F6963}"/>
    <dgm:cxn modelId="{37C5B44C-0E4C-425F-9EC4-A110D0C0A3E4}" type="presOf" srcId="{DF303FEB-31DD-42B5-AC57-D36ADFB0A663}" destId="{B6DDB21E-C877-4FB3-9C8B-2BDB96257293}" srcOrd="0" destOrd="1" presId="urn:microsoft.com/office/officeart/2005/8/layout/list1"/>
    <dgm:cxn modelId="{6955F5B0-16C8-454C-A279-24A650FE2669}" type="presOf" srcId="{D2E931D4-2B14-48B1-B08D-59F262760233}" destId="{B6DDB21E-C877-4FB3-9C8B-2BDB96257293}" srcOrd="0" destOrd="0" presId="urn:microsoft.com/office/officeart/2005/8/layout/list1"/>
    <dgm:cxn modelId="{8EF69DDE-5B2E-44AF-B585-159BFE268D53}" type="presOf" srcId="{755E23EA-BCA2-41A9-B184-A17AA2B43B0B}" destId="{0AD556D3-9622-44B8-9954-E2F76D3A207F}" srcOrd="1" destOrd="0" presId="urn:microsoft.com/office/officeart/2005/8/layout/list1"/>
    <dgm:cxn modelId="{0586C327-45F2-4EBB-99A2-86EB12DA1276}" type="presOf" srcId="{755E23EA-BCA2-41A9-B184-A17AA2B43B0B}" destId="{57E3D596-5DEF-44C9-A0A6-124E1FAEE3A5}" srcOrd="0" destOrd="0" presId="urn:microsoft.com/office/officeart/2005/8/layout/list1"/>
    <dgm:cxn modelId="{B54ECC35-CACC-4561-A5A0-72E85F775E44}" srcId="{79067508-9EA1-4CD0-9600-368A3B6CC884}" destId="{755E23EA-BCA2-41A9-B184-A17AA2B43B0B}" srcOrd="0" destOrd="0" parTransId="{1D8D5801-5DCD-43F7-9B40-9B96DF892082}" sibTransId="{F463BDC7-41BB-4844-AF7D-6B095F8526A9}"/>
    <dgm:cxn modelId="{57D20EF0-5E59-4B17-A6F2-6616DADD57C8}" srcId="{755E23EA-BCA2-41A9-B184-A17AA2B43B0B}" destId="{D2E931D4-2B14-48B1-B08D-59F262760233}" srcOrd="0" destOrd="0" parTransId="{BE05B0FD-E04F-4C6C-8C69-D90F84842287}" sibTransId="{2295B0B5-D7FB-4722-AC2F-DBEBBC48EBA9}"/>
    <dgm:cxn modelId="{7094539E-0CFC-4DED-8DE4-FBA847CE757A}" type="presOf" srcId="{79067508-9EA1-4CD0-9600-368A3B6CC884}" destId="{33023518-A488-4471-BEF8-6F01B20FA9AC}" srcOrd="0" destOrd="0" presId="urn:microsoft.com/office/officeart/2005/8/layout/list1"/>
    <dgm:cxn modelId="{58B66026-F5D4-475F-BED1-1074F56D8576}" type="presParOf" srcId="{33023518-A488-4471-BEF8-6F01B20FA9AC}" destId="{7DB93E69-97E4-45B1-BC07-BBCE4B2D0AD9}" srcOrd="0" destOrd="0" presId="urn:microsoft.com/office/officeart/2005/8/layout/list1"/>
    <dgm:cxn modelId="{2355D170-7CB7-401C-8DAD-E1C83A46C726}" type="presParOf" srcId="{7DB93E69-97E4-45B1-BC07-BBCE4B2D0AD9}" destId="{57E3D596-5DEF-44C9-A0A6-124E1FAEE3A5}" srcOrd="0" destOrd="0" presId="urn:microsoft.com/office/officeart/2005/8/layout/list1"/>
    <dgm:cxn modelId="{84B5DC0E-7538-418F-851F-B4901AF8411B}" type="presParOf" srcId="{7DB93E69-97E4-45B1-BC07-BBCE4B2D0AD9}" destId="{0AD556D3-9622-44B8-9954-E2F76D3A207F}" srcOrd="1" destOrd="0" presId="urn:microsoft.com/office/officeart/2005/8/layout/list1"/>
    <dgm:cxn modelId="{F9B136D3-BB3E-42F8-9932-81B1E82D2D3C}" type="presParOf" srcId="{33023518-A488-4471-BEF8-6F01B20FA9AC}" destId="{F084891F-EA96-4B84-87B3-6C22033D17CE}" srcOrd="1" destOrd="0" presId="urn:microsoft.com/office/officeart/2005/8/layout/list1"/>
    <dgm:cxn modelId="{54B4B04E-9B9F-4803-A733-50B2FE9736FE}" type="presParOf" srcId="{33023518-A488-4471-BEF8-6F01B20FA9AC}" destId="{B6DDB21E-C877-4FB3-9C8B-2BDB9625729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58684-CAAE-4C09-8A09-ADD7083433CF}">
      <dsp:nvSpPr>
        <dsp:cNvPr id="0" name=""/>
        <dsp:cNvSpPr/>
      </dsp:nvSpPr>
      <dsp:spPr>
        <a:xfrm rot="16200000">
          <a:off x="909999" y="-909999"/>
          <a:ext cx="2032000" cy="3851999"/>
        </a:xfrm>
        <a:prstGeom prst="round1Rect">
          <a:avLst/>
        </a:prstGeom>
        <a:gradFill flip="none" rotWithShape="1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modern </a:t>
          </a:r>
          <a:r>
            <a:rPr lang="hu-HU" sz="1700" kern="1200" dirty="0">
              <a:latin typeface="Arial" panose="020B0604020202020204" pitchFamily="34" charset="0"/>
              <a:cs typeface="Arial" panose="020B0604020202020204" pitchFamily="34" charset="0"/>
            </a:rPr>
            <a:t>technológiai vívmányok folyamatos alkalmazásának lehetősége</a:t>
          </a:r>
        </a:p>
      </dsp:txBody>
      <dsp:txXfrm rot="5400000">
        <a:off x="0" y="0"/>
        <a:ext cx="3851999" cy="1524000"/>
      </dsp:txXfrm>
    </dsp:sp>
    <dsp:sp modelId="{9A989367-BEEC-4771-A3BF-E767CF4430FA}">
      <dsp:nvSpPr>
        <dsp:cNvPr id="0" name=""/>
        <dsp:cNvSpPr/>
      </dsp:nvSpPr>
      <dsp:spPr>
        <a:xfrm>
          <a:off x="3851999" y="0"/>
          <a:ext cx="3851999" cy="2032000"/>
        </a:xfrm>
        <a:prstGeom prst="round1Rect">
          <a:avLst/>
        </a:prstGeom>
        <a:gradFill flip="none" rotWithShape="1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>
              <a:latin typeface="Arial" panose="020B0604020202020204" pitchFamily="34" charset="0"/>
              <a:cs typeface="Arial" panose="020B0604020202020204" pitchFamily="34" charset="0"/>
            </a:rPr>
            <a:t>megfelelő létszámú, </a:t>
          </a:r>
          <a:r>
            <a:rPr lang="hu-H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szervezethez </a:t>
          </a:r>
          <a:r>
            <a:rPr lang="hu-HU" sz="1700" kern="1200" dirty="0">
              <a:latin typeface="Arial" panose="020B0604020202020204" pitchFamily="34" charset="0"/>
              <a:cs typeface="Arial" panose="020B0604020202020204" pitchFamily="34" charset="0"/>
            </a:rPr>
            <a:t>lojális, magasan képzett, idegen nyelveket beszélő személyi állomány</a:t>
          </a:r>
        </a:p>
      </dsp:txBody>
      <dsp:txXfrm>
        <a:off x="3851999" y="0"/>
        <a:ext cx="3851999" cy="1524000"/>
      </dsp:txXfrm>
    </dsp:sp>
    <dsp:sp modelId="{69763785-807A-48C7-ADEF-49B9DF370BC8}">
      <dsp:nvSpPr>
        <dsp:cNvPr id="0" name=""/>
        <dsp:cNvSpPr/>
      </dsp:nvSpPr>
      <dsp:spPr>
        <a:xfrm rot="10800000">
          <a:off x="0" y="2032000"/>
          <a:ext cx="3851999" cy="2032000"/>
        </a:xfrm>
        <a:prstGeom prst="round1Rect">
          <a:avLst/>
        </a:prstGeom>
        <a:gradFill flip="none" rotWithShape="1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>
              <a:latin typeface="Arial" panose="020B0604020202020204" pitchFamily="34" charset="0"/>
              <a:cs typeface="Arial" panose="020B0604020202020204" pitchFamily="34" charset="0"/>
            </a:rPr>
            <a:t>együttműködési és koordinációs mechanizmus mind </a:t>
          </a:r>
          <a:r>
            <a:rPr lang="hu-H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a nemzetközi </a:t>
          </a:r>
          <a:r>
            <a:rPr lang="hu-HU" sz="1700" kern="1200" dirty="0">
              <a:latin typeface="Arial" panose="020B0604020202020204" pitchFamily="34" charset="0"/>
              <a:cs typeface="Arial" panose="020B0604020202020204" pitchFamily="34" charset="0"/>
            </a:rPr>
            <a:t>szintéren, mind </a:t>
          </a:r>
          <a:r>
            <a:rPr lang="hu-H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a hazai </a:t>
          </a:r>
          <a:r>
            <a:rPr lang="hu-HU" sz="1700" kern="1200" dirty="0">
              <a:latin typeface="Arial" panose="020B0604020202020204" pitchFamily="34" charset="0"/>
              <a:cs typeface="Arial" panose="020B0604020202020204" pitchFamily="34" charset="0"/>
            </a:rPr>
            <a:t>szakmai irányítás alsóbb szintjein</a:t>
          </a:r>
        </a:p>
      </dsp:txBody>
      <dsp:txXfrm rot="10800000">
        <a:off x="0" y="2539999"/>
        <a:ext cx="3851999" cy="1524000"/>
      </dsp:txXfrm>
    </dsp:sp>
    <dsp:sp modelId="{ACB30C71-1EE5-4A00-99F9-0EA2E8EE38D4}">
      <dsp:nvSpPr>
        <dsp:cNvPr id="0" name=""/>
        <dsp:cNvSpPr/>
      </dsp:nvSpPr>
      <dsp:spPr>
        <a:xfrm rot="5400000">
          <a:off x="4761999" y="1122000"/>
          <a:ext cx="2032000" cy="3851999"/>
        </a:xfrm>
        <a:prstGeom prst="round1Rect">
          <a:avLst/>
        </a:prstGeom>
        <a:gradFill flip="none" rotWithShape="1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>
              <a:latin typeface="Arial" panose="020B0604020202020204" pitchFamily="34" charset="0"/>
              <a:cs typeface="Arial" panose="020B0604020202020204" pitchFamily="34" charset="0"/>
            </a:rPr>
            <a:t>uniós források hatékony felhasználása</a:t>
          </a:r>
        </a:p>
      </dsp:txBody>
      <dsp:txXfrm rot="-5400000">
        <a:off x="3852000" y="2539999"/>
        <a:ext cx="3851999" cy="1524000"/>
      </dsp:txXfrm>
    </dsp:sp>
    <dsp:sp modelId="{675BB588-28EF-460D-8894-AC1EAB9EEDA5}">
      <dsp:nvSpPr>
        <dsp:cNvPr id="0" name=""/>
        <dsp:cNvSpPr/>
      </dsp:nvSpPr>
      <dsp:spPr>
        <a:xfrm>
          <a:off x="1166605" y="1450705"/>
          <a:ext cx="5370788" cy="1162588"/>
        </a:xfrm>
        <a:prstGeom prst="roundRect">
          <a:avLst/>
        </a:prstGeom>
        <a:gradFill flip="none" rotWithShape="0">
          <a:gsLst>
            <a:gs pos="0">
              <a:schemeClr val="accent1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1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1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>
              <a:latin typeface="Arial" panose="020B0604020202020204" pitchFamily="34" charset="0"/>
              <a:cs typeface="Arial" panose="020B0604020202020204" pitchFamily="34" charset="0"/>
            </a:rPr>
            <a:t>Magyarország továbbra is </a:t>
          </a:r>
          <a:r>
            <a:rPr lang="hu-HU" sz="1700" b="1" kern="1200" dirty="0">
              <a:latin typeface="Arial" panose="020B0604020202020204" pitchFamily="34" charset="0"/>
              <a:cs typeface="Arial" panose="020B0604020202020204" pitchFamily="34" charset="0"/>
            </a:rPr>
            <a:t>Európa egyik legbiztonságosabb országa, </a:t>
          </a:r>
          <a:r>
            <a:rPr lang="hu-HU" sz="1700" b="0" kern="1200" dirty="0">
              <a:latin typeface="Arial" panose="020B0604020202020204" pitchFamily="34" charset="0"/>
              <a:cs typeface="Arial" panose="020B0604020202020204" pitchFamily="34" charset="0"/>
            </a:rPr>
            <a:t>amely a bűnmegelőzés és bűnüldözés terén is a nemzetközi élvonalba tartozik.</a:t>
          </a:r>
        </a:p>
      </dsp:txBody>
      <dsp:txXfrm>
        <a:off x="1223358" y="1507458"/>
        <a:ext cx="5257282" cy="1049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DB21E-C877-4FB3-9C8B-2BDB96257293}">
      <dsp:nvSpPr>
        <dsp:cNvPr id="0" name=""/>
        <dsp:cNvSpPr/>
      </dsp:nvSpPr>
      <dsp:spPr>
        <a:xfrm>
          <a:off x="0" y="203199"/>
          <a:ext cx="7622812" cy="86625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615" tIns="208280" rIns="591615" bIns="99568" numCol="1" spcCol="1270" anchor="t" anchorCtr="0">
          <a:noAutofit/>
        </a:bodyPr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Automatizálás, digitalizálás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kern="1200" dirty="0">
              <a:latin typeface="Arial" panose="020B0604020202020204" pitchFamily="34" charset="0"/>
              <a:cs typeface="Arial" panose="020B0604020202020204" pitchFamily="34" charset="0"/>
            </a:rPr>
            <a:t>általánossá tétele, 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hálózatbővítés és </a:t>
          </a:r>
          <a:r>
            <a:rPr lang="hu-HU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-fejlesztés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valamint </a:t>
          </a:r>
          <a:r>
            <a:rPr lang="hu-HU" sz="1400" kern="1200" dirty="0">
              <a:latin typeface="Arial" panose="020B0604020202020204" pitchFamily="34" charset="0"/>
              <a:cs typeface="Arial" panose="020B0604020202020204" pitchFamily="34" charset="0"/>
            </a:rPr>
            <a:t>a rendszer-rendszer kapcsolatok bővítése 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többek között a </a:t>
          </a:r>
          <a:r>
            <a:rPr lang="hu-HU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biometrikus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adatcsere, a ballisztika </a:t>
          </a:r>
          <a:r>
            <a:rPr lang="hu-HU" sz="1400" kern="1200" dirty="0">
              <a:latin typeface="Arial" panose="020B0604020202020204" pitchFamily="34" charset="0"/>
              <a:cs typeface="Arial" panose="020B0604020202020204" pitchFamily="34" charset="0"/>
            </a:rPr>
            <a:t>és légiutas-adatforgalom területén. </a:t>
          </a:r>
        </a:p>
      </dsp:txBody>
      <dsp:txXfrm>
        <a:off x="0" y="203199"/>
        <a:ext cx="7622812" cy="866250"/>
      </dsp:txXfrm>
    </dsp:sp>
    <dsp:sp modelId="{0AD556D3-9622-44B8-9954-E2F76D3A207F}">
      <dsp:nvSpPr>
        <dsp:cNvPr id="0" name=""/>
        <dsp:cNvSpPr/>
      </dsp:nvSpPr>
      <dsp:spPr>
        <a:xfrm>
          <a:off x="370251" y="54637"/>
          <a:ext cx="6403162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87" tIns="0" rIns="2016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latin typeface="Arial" panose="020B0604020202020204" pitchFamily="34" charset="0"/>
              <a:cs typeface="Arial" panose="020B0604020202020204" pitchFamily="34" charset="0"/>
            </a:rPr>
            <a:t>információs és kommunikációs technológiák</a:t>
          </a:r>
          <a:endParaRPr lang="hu-H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661" y="69047"/>
        <a:ext cx="6374342" cy="266380"/>
      </dsp:txXfrm>
    </dsp:sp>
    <dsp:sp modelId="{DAE289AF-F425-494A-A403-82284049AC87}">
      <dsp:nvSpPr>
        <dsp:cNvPr id="0" name=""/>
        <dsp:cNvSpPr/>
      </dsp:nvSpPr>
      <dsp:spPr>
        <a:xfrm>
          <a:off x="0" y="1274024"/>
          <a:ext cx="7622812" cy="86625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615" tIns="208280" rIns="591615" bIns="99568" numCol="1" spcCol="1270" anchor="t" anchorCtr="0">
          <a:noAutofit/>
        </a:bodyPr>
        <a:lstStyle/>
        <a:p>
          <a:pPr marL="87313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hu-HU" sz="1400" b="1" kern="1200" dirty="0" err="1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Forenzikus</a:t>
          </a:r>
          <a:r>
            <a:rPr lang="hu-HU" sz="1400" b="1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hu-HU" sz="14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és </a:t>
          </a:r>
          <a:r>
            <a:rPr lang="hu-HU" sz="1400" b="1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elemző-értékelő </a:t>
          </a:r>
          <a:r>
            <a:rPr lang="hu-HU" sz="14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képességek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bővítése, valamint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védelmi-biztonsági, illetve felderítést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és műveleti tevékenységet támogató kiemelt technológiai innovációk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fejlesztése.</a:t>
          </a:r>
          <a:endParaRPr lang="hu-HU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0" y="1274024"/>
        <a:ext cx="7622812" cy="866250"/>
      </dsp:txXfrm>
    </dsp:sp>
    <dsp:sp modelId="{4043337D-0174-4458-98AC-B5825F58EC42}">
      <dsp:nvSpPr>
        <dsp:cNvPr id="0" name=""/>
        <dsp:cNvSpPr/>
      </dsp:nvSpPr>
      <dsp:spPr>
        <a:xfrm>
          <a:off x="381140" y="1123449"/>
          <a:ext cx="6502944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87" tIns="0" rIns="2016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latin typeface="Arial" panose="020B0604020202020204" pitchFamily="34" charset="0"/>
              <a:cs typeface="Arial" panose="020B0604020202020204" pitchFamily="34" charset="0"/>
            </a:rPr>
            <a:t>technikai fejlesztések </a:t>
          </a:r>
          <a:endParaRPr lang="hu-H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550" y="1137859"/>
        <a:ext cx="6474124" cy="266380"/>
      </dsp:txXfrm>
    </dsp:sp>
    <dsp:sp modelId="{2B88604B-485B-4AF1-8D3E-BAE9559BE04C}">
      <dsp:nvSpPr>
        <dsp:cNvPr id="0" name=""/>
        <dsp:cNvSpPr/>
      </dsp:nvSpPr>
      <dsp:spPr>
        <a:xfrm>
          <a:off x="0" y="2338899"/>
          <a:ext cx="7622812" cy="16695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615" tIns="208280" rIns="591615" bIns="113792" numCol="1" spcCol="1270" anchor="t" anchorCtr="0">
          <a:noAutofit/>
        </a:bodyPr>
        <a:lstStyle/>
        <a:p>
          <a:pPr marL="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  <a:tabLst>
              <a:tab pos="0" algn="l"/>
            </a:tabLst>
          </a:pPr>
          <a:r>
            <a:rPr lang="hu-HU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Széles körű és változatos eszközrendszer alkalmazása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(pl. személyes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kitelepülés,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közösségi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média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kampány, </a:t>
          </a:r>
          <a:r>
            <a:rPr lang="hu-HU" sz="1400" kern="1200" dirty="0" err="1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off-line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felületek bérbe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vétele); a lakosság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valamennyi csoportjának általános elérése mellett az </a:t>
          </a:r>
          <a:r>
            <a:rPr lang="hu-HU" sz="14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elkövetői és áldozati kör megszólítása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valamint a két oldal környezetének érdekeltté tétele. </a:t>
          </a:r>
        </a:p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  <a:tabLst>
              <a:tab pos="0" algn="l"/>
            </a:tabLst>
          </a:pP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Korábbi 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megelőző tevékenységek fokozása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(pl. kábítószer-bűnözés</a:t>
          </a:r>
          <a:r>
            <a:rPr lang="hu-HU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korrupció), illetve új területek fókuszba helyezése (pl. gyűlölet-bűncselekmények, </a:t>
          </a:r>
          <a:r>
            <a:rPr lang="hu-HU" sz="1400" kern="1200" dirty="0" err="1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radikalizáció-polarizáció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).</a:t>
          </a:r>
          <a:endParaRPr lang="hu-HU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0" y="2338899"/>
        <a:ext cx="7622812" cy="1669500"/>
      </dsp:txXfrm>
    </dsp:sp>
    <dsp:sp modelId="{255477CF-4C33-4544-8A33-A8EC501263D8}">
      <dsp:nvSpPr>
        <dsp:cNvPr id="0" name=""/>
        <dsp:cNvSpPr/>
      </dsp:nvSpPr>
      <dsp:spPr>
        <a:xfrm>
          <a:off x="381140" y="2191300"/>
          <a:ext cx="6450652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87" tIns="0" rIns="2016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preventív </a:t>
          </a:r>
          <a:r>
            <a:rPr lang="hu-H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tevékenységek</a:t>
          </a:r>
          <a:endParaRPr lang="hu-H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550" y="2205710"/>
        <a:ext cx="6421832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EB311-0506-470A-A28D-9F344BC7A712}">
      <dsp:nvSpPr>
        <dsp:cNvPr id="0" name=""/>
        <dsp:cNvSpPr/>
      </dsp:nvSpPr>
      <dsp:spPr>
        <a:xfrm>
          <a:off x="0" y="4843"/>
          <a:ext cx="7621200" cy="1466325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490" tIns="791464" rIns="59149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Érintettek körének minél hatékonyabb </a:t>
          </a:r>
          <a:r>
            <a:rPr lang="hu-H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azonosítása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egyes speciális bűncselekmények (pl. emberkereskedelem) áldozatai részére komplex </a:t>
          </a:r>
          <a:r>
            <a:rPr lang="hu-H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áldozatsegítési szolgáltatás 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nyújtása. </a:t>
          </a:r>
          <a:endParaRPr lang="hu-HU" sz="1400" kern="1200" dirty="0"/>
        </a:p>
      </dsp:txBody>
      <dsp:txXfrm>
        <a:off x="0" y="4843"/>
        <a:ext cx="7621200" cy="1466325"/>
      </dsp:txXfrm>
    </dsp:sp>
    <dsp:sp modelId="{C296F3CA-61D6-4406-A0DF-598E796D7043}">
      <dsp:nvSpPr>
        <dsp:cNvPr id="0" name=""/>
        <dsp:cNvSpPr/>
      </dsp:nvSpPr>
      <dsp:spPr>
        <a:xfrm>
          <a:off x="381060" y="286708"/>
          <a:ext cx="6891653" cy="27901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44" tIns="0" rIns="20164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áldozatvédelem</a:t>
          </a:r>
          <a:r>
            <a:rPr lang="hu-HU" sz="1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hu-HU" sz="1300" kern="1200" dirty="0">
            <a:solidFill>
              <a:schemeClr val="tx1"/>
            </a:solidFill>
          </a:endParaRPr>
        </a:p>
      </dsp:txBody>
      <dsp:txXfrm>
        <a:off x="394680" y="300328"/>
        <a:ext cx="6864413" cy="251775"/>
      </dsp:txXfrm>
    </dsp:sp>
    <dsp:sp modelId="{4C8DB3C1-9148-415B-B729-6F2C04F7B62B}">
      <dsp:nvSpPr>
        <dsp:cNvPr id="0" name=""/>
        <dsp:cNvSpPr/>
      </dsp:nvSpPr>
      <dsp:spPr>
        <a:xfrm>
          <a:off x="0" y="1425756"/>
          <a:ext cx="7621200" cy="26334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490" tIns="791464" rIns="59149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Nemzetközi kiképzőközpontok 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létesítése és működtetése (pl. terrorizmus, vagyon-visszaszerzési szakterület), belső szakmai </a:t>
          </a:r>
          <a:r>
            <a:rPr lang="hu-HU" sz="1400" b="1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továbbképzések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és piaci szereplők által nyújtott szakképzések megszervezése, ezeken történő részvétel (pl. gazdasági-pénzügyi és környezeti bűnözés ellen), valamint az igazságügyi és rendészeti szaknyelvi vizsgarendszer fejlesztése, nyelvképzések elérhetővé tétele.</a:t>
          </a:r>
          <a:endParaRPr lang="hu-H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Nemzetközi hálózatok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tevékenységének élénkítése, konferenciák és ismeretek megosztása a </a:t>
          </a:r>
          <a:r>
            <a:rPr lang="hu-HU" sz="1400" kern="1200" dirty="0" err="1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területi-megyei-helyi</a:t>
          </a:r>
          <a:r>
            <a:rPr lang="hu-H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szervek bevonásával, továbbá az összekötő tisztviselői hálózat bővítése. </a:t>
          </a:r>
          <a:endParaRPr lang="hu-HU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0" y="1425756"/>
        <a:ext cx="7621200" cy="2633400"/>
      </dsp:txXfrm>
    </dsp:sp>
    <dsp:sp modelId="{E438C8DF-73D2-4C92-859A-9A6497E7C536}">
      <dsp:nvSpPr>
        <dsp:cNvPr id="0" name=""/>
        <dsp:cNvSpPr/>
      </dsp:nvSpPr>
      <dsp:spPr>
        <a:xfrm>
          <a:off x="381060" y="1676368"/>
          <a:ext cx="6891653" cy="31026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44" tIns="0" rIns="20164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képzési központok, képzések, tapasztalatcserék</a:t>
          </a:r>
          <a:endParaRPr lang="hu-H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206" y="1691514"/>
        <a:ext cx="6861361" cy="279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DB21E-C877-4FB3-9C8B-2BDB96257293}">
      <dsp:nvSpPr>
        <dsp:cNvPr id="0" name=""/>
        <dsp:cNvSpPr/>
      </dsp:nvSpPr>
      <dsp:spPr>
        <a:xfrm>
          <a:off x="0" y="56231"/>
          <a:ext cx="7761787" cy="1984862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2401" tIns="562356" rIns="602401" bIns="99568" numCol="1" spcCol="1270" anchor="t" anchorCtr="0">
          <a:noAutofit/>
        </a:bodyPr>
        <a:lstStyle/>
        <a:p>
          <a:pPr marL="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Közös </a:t>
          </a:r>
          <a:r>
            <a:rPr lang="hu-HU" sz="1400" b="1" kern="1200" dirty="0">
              <a:latin typeface="Arial" panose="020B0604020202020204" pitchFamily="34" charset="0"/>
              <a:cs typeface="Arial" panose="020B0604020202020204" pitchFamily="34" charset="0"/>
            </a:rPr>
            <a:t>nyomozócsoportok</a:t>
          </a:r>
          <a:r>
            <a:rPr lang="hu-HU" sz="1400" kern="1200" dirty="0">
              <a:latin typeface="Arial" panose="020B0604020202020204" pitchFamily="34" charset="0"/>
              <a:cs typeface="Arial" panose="020B0604020202020204" pitchFamily="34" charset="0"/>
            </a:rPr>
            <a:t>, közös </a:t>
          </a:r>
          <a:r>
            <a:rPr lang="hu-HU" sz="1400" b="1" kern="1200" dirty="0">
              <a:latin typeface="Arial" panose="020B0604020202020204" pitchFamily="34" charset="0"/>
              <a:cs typeface="Arial" panose="020B0604020202020204" pitchFamily="34" charset="0"/>
            </a:rPr>
            <a:t>nemzetközi </a:t>
          </a:r>
          <a:r>
            <a:rPr lang="hu-H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műveletek, 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közös </a:t>
          </a:r>
          <a:r>
            <a:rPr lang="hu-HU" sz="1400" b="1" kern="1200" dirty="0">
              <a:latin typeface="Arial" panose="020B0604020202020204" pitchFamily="34" charset="0"/>
              <a:cs typeface="Arial" panose="020B0604020202020204" pitchFamily="34" charset="0"/>
            </a:rPr>
            <a:t>járőrszolgálatok</a:t>
          </a:r>
          <a:r>
            <a:rPr lang="hu-HU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tervezése. </a:t>
          </a:r>
          <a:endParaRPr lang="hu-H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Az </a:t>
          </a:r>
          <a:r>
            <a:rPr lang="hu-HU" sz="1400" kern="1200" dirty="0">
              <a:latin typeface="Arial" panose="020B0604020202020204" pitchFamily="34" charset="0"/>
              <a:cs typeface="Arial" panose="020B0604020202020204" pitchFamily="34" charset="0"/>
            </a:rPr>
            <a:t>akciónapok számának növelése és a tevékenységek nemzetközi szintűvé fokozása valósítható 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meg</a:t>
          </a:r>
          <a:b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- megyék közti együttműködés egyes kiemelt bűncselekmény-kategóriákat illetően,</a:t>
          </a:r>
          <a:b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u-HU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határmenti</a:t>
          </a: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régiók együttműködése a határon túli rendvédelmi szervekkel, </a:t>
          </a:r>
          <a:b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- országos akciók külföldi partnerek bevonásával. </a:t>
          </a:r>
          <a:endParaRPr lang="hu-H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6231"/>
        <a:ext cx="7761787" cy="1984862"/>
      </dsp:txXfrm>
    </dsp:sp>
    <dsp:sp modelId="{0AD556D3-9622-44B8-9954-E2F76D3A207F}">
      <dsp:nvSpPr>
        <dsp:cNvPr id="0" name=""/>
        <dsp:cNvSpPr/>
      </dsp:nvSpPr>
      <dsp:spPr>
        <a:xfrm>
          <a:off x="323837" y="0"/>
          <a:ext cx="6519901" cy="328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364" tIns="0" rIns="20536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latin typeface="Arial" panose="020B0604020202020204" pitchFamily="34" charset="0"/>
              <a:cs typeface="Arial" panose="020B0604020202020204" pitchFamily="34" charset="0"/>
            </a:rPr>
            <a:t>műveleti együttműködés </a:t>
          </a:r>
          <a:endParaRPr lang="hu-H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61" y="16024"/>
        <a:ext cx="6487853" cy="296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0.75775</cdr:y>
    </cdr:from>
    <cdr:to>
      <cdr:x>0.43694</cdr:x>
      <cdr:y>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-5004048" y="2425103"/>
          <a:ext cx="1883377" cy="77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1300" b="1" dirty="0" smtClean="0"/>
            <a:t>Eszközbeszerzések, építési beruházás</a:t>
          </a:r>
        </a:p>
        <a:p xmlns:a="http://schemas.openxmlformats.org/drawingml/2006/main">
          <a:pPr algn="ctr"/>
          <a:r>
            <a:rPr lang="hu-HU" sz="1300" b="1" dirty="0" smtClean="0"/>
            <a:t>~39 Mrd - 65%</a:t>
          </a:r>
          <a:endParaRPr lang="hu-HU" sz="1300" b="1" dirty="0"/>
        </a:p>
      </cdr:txBody>
    </cdr:sp>
  </cdr:relSizeAnchor>
  <cdr:relSizeAnchor xmlns:cdr="http://schemas.openxmlformats.org/drawingml/2006/chartDrawing">
    <cdr:from>
      <cdr:x>0.60141</cdr:x>
      <cdr:y>0.0225</cdr:y>
    </cdr:from>
    <cdr:to>
      <cdr:x>0.93288</cdr:x>
      <cdr:y>0.21</cdr:y>
    </cdr:to>
    <cdr:sp macro="" textlink="">
      <cdr:nvSpPr>
        <cdr:cNvPr id="3" name="Szövegdoboz 1"/>
        <cdr:cNvSpPr txBox="1"/>
      </cdr:nvSpPr>
      <cdr:spPr>
        <a:xfrm xmlns:a="http://schemas.openxmlformats.org/drawingml/2006/main">
          <a:off x="2592288" y="72008"/>
          <a:ext cx="1428761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300" b="1" dirty="0" smtClean="0"/>
            <a:t>További fejlesztések</a:t>
          </a:r>
        </a:p>
        <a:p xmlns:a="http://schemas.openxmlformats.org/drawingml/2006/main">
          <a:pPr algn="ctr"/>
          <a:r>
            <a:rPr lang="hu-HU" sz="1300" b="1" dirty="0" smtClean="0"/>
            <a:t>~21 Mrd - 35%</a:t>
          </a:r>
          <a:endParaRPr lang="hu-HU" sz="13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CCEBEF-FA59-4630-A4DA-7EA7B007C1F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6895D14-F049-489B-B45C-0EEE82F87C9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78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30AB03-5F06-4D53-91C8-323A23C3D4C6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AAB7322-E8A1-4745-8786-D2A35678222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5427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AB7322-E8A1-4745-8786-D2A356782223}" type="slidenum">
              <a:rPr lang="hu-HU" altLang="hu-HU" smtClean="0"/>
              <a:pPr>
                <a:defRPr/>
              </a:pPr>
              <a:t>15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0920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9F2F-8E4E-49DD-9B39-8DF56A86AA50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DCBB15B-79F4-410A-904C-46C4BCDB322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1497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1109-1805-40D4-9A9A-4967C9E65E51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40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3B8AD-A4D2-4B1E-9B04-2E6DF45F5F1C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8147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F4CC-5A79-44E6-9E39-3C951E417B1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20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5514-FA11-479B-92F6-11DB14826899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501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498E-E846-4803-8D0F-D56DDEF2BF97}" type="datetime1">
              <a:rPr lang="hu-HU" altLang="hu-HU"/>
              <a:pPr>
                <a:defRPr/>
              </a:pPr>
              <a:t>2021.05.11.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074893-D617-4B61-A834-5331B637F11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96156379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C75E-7435-4D9A-82FA-289D8192ADDC}" type="datetime1">
              <a:rPr lang="hu-HU" altLang="hu-HU"/>
              <a:pPr>
                <a:defRPr/>
              </a:pPr>
              <a:t>2021.05.11.</a:t>
            </a:fld>
            <a:endParaRPr lang="hu-HU" alt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AD0105-CAF0-4DAA-A1BD-949342F1E47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44838679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14A7-AA7A-4526-8130-0CF593E6F2F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314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2EE5C-1D69-4CC2-9E14-E209FF75890F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726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4770-9B60-4414-A486-195B1C7FC952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20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6B59-622F-4458-AC44-1FC31D621536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E0C0071-EE9B-4A49-AC4A-E67D65D295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6341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BA+MM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1260000"/>
            <a:ext cx="7703999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3000" baseline="0">
                <a:solidFill>
                  <a:srgbClr val="F3B329"/>
                </a:solidFill>
                <a:latin typeface="garamond" charset="0"/>
              </a:defRPr>
            </a:lvl1pPr>
          </a:lstStyle>
          <a:p>
            <a:pPr eaLnBrk="1" hangingPunct="1">
              <a:buFont typeface="Arial" charset="0"/>
              <a:buNone/>
            </a:pP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Lorem ipsum dolor sit </a:t>
            </a:r>
            <a:r>
              <a:rPr lang="en-US" altLang="x-none" sz="3000" dirty="0" err="1">
                <a:solidFill>
                  <a:srgbClr val="EEA420"/>
                </a:solidFill>
                <a:latin typeface="Garamond" charset="0"/>
              </a:rPr>
              <a:t>amet</a:t>
            </a: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 </a:t>
            </a:r>
            <a:r>
              <a:rPr lang="en-US" altLang="x-none" sz="3000" dirty="0" err="1">
                <a:solidFill>
                  <a:srgbClr val="EEA420"/>
                </a:solidFill>
                <a:latin typeface="Garamond" charset="0"/>
              </a:rPr>
              <a:t>sed</a:t>
            </a: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 do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20000" y="1800000"/>
            <a:ext cx="7703999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600" baseline="0">
                <a:solidFill>
                  <a:schemeClr val="tx1"/>
                </a:solidFill>
                <a:latin typeface="garamond" charset="0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Lorem ipsum dolor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si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,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sed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do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eius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incidolore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magna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aliqua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.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Ut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enim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ad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minilaur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. </a:t>
            </a:r>
            <a:br>
              <a:rPr lang="en-US" altLang="x-none" sz="1600" dirty="0">
                <a:solidFill>
                  <a:srgbClr val="505150"/>
                </a:solidFill>
                <a:latin typeface="Garamond" charset="0"/>
              </a:rPr>
            </a:b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Excepteur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sint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occaecat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cupidatat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non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proident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,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sunt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in culpa qui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officia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deserunt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mollit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anim.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4500000"/>
            <a:ext cx="7703999" cy="1497600"/>
          </a:xfrm>
          <a:prstGeom prst="rect">
            <a:avLst/>
          </a:prstGeom>
        </p:spPr>
        <p:txBody>
          <a:bodyPr lIns="0" tIns="0" rIns="0" bIns="0" numCol="3" spcCol="288000"/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solidFill>
                  <a:schemeClr val="tx1"/>
                </a:solidFill>
                <a:latin typeface="garamond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perspiciatis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unde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omnis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iste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natus</a:t>
            </a:r>
            <a:r>
              <a:rPr lang="en-US" sz="1300" dirty="0">
                <a:latin typeface="Garamond"/>
                <a:cs typeface="Garamond"/>
              </a:rPr>
              <a:t> error sit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accusantium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doloremque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laudantium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totam</a:t>
            </a:r>
            <a:r>
              <a:rPr lang="en-US" sz="1300" dirty="0">
                <a:latin typeface="Garamond"/>
                <a:cs typeface="Garamond"/>
              </a:rPr>
              <a:t> rem </a:t>
            </a:r>
            <a:r>
              <a:rPr lang="en-US" sz="1300" dirty="0" err="1">
                <a:latin typeface="Garamond"/>
                <a:cs typeface="Garamond"/>
              </a:rPr>
              <a:t>aperiam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eaque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ipsa</a:t>
            </a:r>
            <a:r>
              <a:rPr lang="en-US" sz="1300" dirty="0">
                <a:latin typeface="Garamond"/>
                <a:cs typeface="Garamond"/>
              </a:rPr>
              <a:t> quae ab </a:t>
            </a:r>
            <a:r>
              <a:rPr lang="en-US" sz="1300" dirty="0" err="1">
                <a:latin typeface="Garamond"/>
                <a:cs typeface="Garamond"/>
              </a:rPr>
              <a:t>illo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inventore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veritatis</a:t>
            </a:r>
            <a:r>
              <a:rPr lang="en-US" sz="1300" dirty="0">
                <a:latin typeface="Garamond"/>
                <a:cs typeface="Garamond"/>
              </a:rPr>
              <a:t> et quasi </a:t>
            </a:r>
            <a:r>
              <a:rPr lang="en-US" sz="1300" dirty="0" err="1">
                <a:latin typeface="Garamond"/>
                <a:cs typeface="Garamond"/>
              </a:rPr>
              <a:t>architecto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beatae</a:t>
            </a:r>
            <a:r>
              <a:rPr lang="en-US" sz="1300" dirty="0">
                <a:latin typeface="Garamond"/>
                <a:cs typeface="Garamond"/>
              </a:rPr>
              <a:t> vitae dicta </a:t>
            </a:r>
            <a:r>
              <a:rPr lang="en-US" sz="1300" dirty="0" err="1">
                <a:latin typeface="Garamond"/>
                <a:cs typeface="Garamond"/>
              </a:rPr>
              <a:t>sunt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explicabo</a:t>
            </a:r>
            <a:r>
              <a:rPr lang="en-US" sz="1300" dirty="0">
                <a:latin typeface="Garamond"/>
                <a:cs typeface="Garamond"/>
              </a:rPr>
              <a:t>. Nemo </a:t>
            </a:r>
            <a:r>
              <a:rPr lang="en-US" sz="1300" dirty="0" err="1">
                <a:latin typeface="Garamond"/>
                <a:cs typeface="Garamond"/>
              </a:rPr>
              <a:t>enim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ipsam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voluptas</a:t>
            </a:r>
            <a:r>
              <a:rPr lang="en-US" sz="1300" dirty="0">
                <a:latin typeface="Garamond"/>
                <a:cs typeface="Garamond"/>
              </a:rPr>
              <a:t> sit </a:t>
            </a:r>
            <a:r>
              <a:rPr lang="en-US" sz="1300" dirty="0" err="1">
                <a:latin typeface="Garamond"/>
                <a:cs typeface="Garamond"/>
              </a:rPr>
              <a:t>aspernatur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odit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aut</a:t>
            </a:r>
            <a:r>
              <a:rPr lang="en-US" sz="1300" dirty="0">
                <a:latin typeface="Garamond"/>
                <a:cs typeface="Garamond"/>
              </a:rPr>
              <a:t> fugit, </a:t>
            </a: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consequuntur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magni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est</a:t>
            </a:r>
            <a:r>
              <a:rPr lang="en-US" sz="1300" dirty="0">
                <a:latin typeface="Garamond"/>
                <a:cs typeface="Garamond"/>
              </a:rPr>
              <a:t>, qui </a:t>
            </a:r>
            <a:r>
              <a:rPr lang="en-US" sz="1300" dirty="0" err="1">
                <a:latin typeface="Garamond"/>
                <a:cs typeface="Garamond"/>
              </a:rPr>
              <a:t>dolorem</a:t>
            </a:r>
            <a:r>
              <a:rPr lang="en-US" sz="1300" dirty="0">
                <a:latin typeface="Garamond"/>
                <a:cs typeface="Garamond"/>
              </a:rPr>
              <a:t> ipsum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dolor sit </a:t>
            </a:r>
            <a:r>
              <a:rPr lang="en-US" sz="1300" dirty="0" err="1">
                <a:latin typeface="Garamond"/>
                <a:cs typeface="Garamond"/>
              </a:rPr>
              <a:t>amet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consectetur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adipisci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velit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non </a:t>
            </a:r>
            <a:r>
              <a:rPr lang="en-US" sz="1300" dirty="0" err="1">
                <a:latin typeface="Garamond"/>
                <a:cs typeface="Garamond"/>
              </a:rPr>
              <a:t>numquam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eius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modi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tempora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incidunt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labore</a:t>
            </a:r>
            <a:r>
              <a:rPr lang="en-US" sz="1300" dirty="0">
                <a:latin typeface="Garamond"/>
                <a:cs typeface="Garamond"/>
              </a:rPr>
              <a:t> et </a:t>
            </a:r>
            <a:r>
              <a:rPr lang="en-US" sz="1300" dirty="0" err="1">
                <a:latin typeface="Garamond"/>
                <a:cs typeface="Garamond"/>
              </a:rPr>
              <a:t>dolore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magnam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aliquam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quaerat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.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enim</a:t>
            </a:r>
            <a:r>
              <a:rPr lang="en-US" sz="1300" dirty="0">
                <a:latin typeface="Garamond"/>
                <a:cs typeface="Garamond"/>
              </a:rPr>
              <a:t> ad minima </a:t>
            </a:r>
            <a:r>
              <a:rPr lang="en-US" sz="1300" dirty="0" err="1">
                <a:latin typeface="Garamond"/>
                <a:cs typeface="Garamond"/>
              </a:rPr>
              <a:t>veniam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quis</a:t>
            </a:r>
            <a:r>
              <a:rPr lang="en-US" sz="1300" dirty="0">
                <a:latin typeface="Garamond"/>
                <a:cs typeface="Garamond"/>
              </a:rPr>
              <a:t> nostrum </a:t>
            </a:r>
            <a:r>
              <a:rPr lang="en-US" sz="1300" dirty="0" err="1">
                <a:latin typeface="Garamond"/>
                <a:cs typeface="Garamond"/>
              </a:rPr>
              <a:t>exerci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tationes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suscipit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laboriosam</a:t>
            </a:r>
            <a:r>
              <a:rPr lang="en-US" sz="1300" dirty="0">
                <a:latin typeface="Garamond"/>
                <a:cs typeface="Garamond"/>
              </a:rPr>
              <a:t>, nisi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aliquid</a:t>
            </a:r>
            <a:r>
              <a:rPr lang="en-US" sz="1300" dirty="0">
                <a:latin typeface="Garamond"/>
                <a:cs typeface="Garamond"/>
              </a:rPr>
              <a:t> ex </a:t>
            </a:r>
            <a:r>
              <a:rPr lang="en-US" sz="1300" dirty="0" err="1">
                <a:latin typeface="Garamond"/>
                <a:cs typeface="Garamond"/>
              </a:rPr>
              <a:t>ea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commodi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consequatur</a:t>
            </a:r>
            <a:r>
              <a:rPr lang="en-US" sz="1300" dirty="0">
                <a:latin typeface="Garamond"/>
                <a:cs typeface="Garamond"/>
              </a:rPr>
              <a:t>?</a:t>
            </a:r>
            <a:endParaRPr lang="en-US" sz="1300" baseline="30000" dirty="0">
              <a:latin typeface="Garamond"/>
              <a:ea typeface="+mn-ea"/>
              <a:cs typeface="Garamond"/>
            </a:endParaRPr>
          </a:p>
        </p:txBody>
      </p:sp>
      <p:sp>
        <p:nvSpPr>
          <p:cNvPr id="12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3384000" y="2520000"/>
            <a:ext cx="5040000" cy="1800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2519363"/>
            <a:ext cx="2376000" cy="1800225"/>
          </a:xfrm>
          <a:prstGeom prst="rect">
            <a:avLst/>
          </a:prstGeom>
          <a:solidFill>
            <a:srgbClr val="F3B329"/>
          </a:solidFill>
        </p:spPr>
        <p:txBody>
          <a:bodyPr lIns="108000" tIns="108000" rIns="108000" bIns="108000"/>
          <a:lstStyle>
            <a:lvl1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b="1" i="0" baseline="0">
                <a:solidFill>
                  <a:schemeClr val="bg1"/>
                </a:solidFill>
                <a:latin typeface="Garamond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Lorem ipsum dolor sit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amet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,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consectetur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adipiscing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elit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,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sed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do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eiusmod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tempor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incididunt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ut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labore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et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dolore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magna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ali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enim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ad mi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éasd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2012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0027-D2DF-4065-84AD-EF9716C0888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26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E39D-346F-4E04-AD97-23EB12D11C4D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3463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0F17-30A9-465B-8205-793DB582E882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9202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CFB1-15C8-4B16-B82E-7D469E4D2E9E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58D625-6251-46B0-9024-B45A6780B78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1238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250C-CEB2-4582-8BB7-C514E2367C60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0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296C-FC17-4083-B2BB-60E8C9B20E2D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63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05EB-FF10-45E1-AD60-86A85CEAAC72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68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BA+MM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1260000"/>
            <a:ext cx="7703999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3000" baseline="0">
                <a:solidFill>
                  <a:srgbClr val="F3B329"/>
                </a:solidFill>
                <a:latin typeface="garamond" charset="0"/>
              </a:defRPr>
            </a:lvl1pPr>
          </a:lstStyle>
          <a:p>
            <a:pPr eaLnBrk="1" hangingPunct="1">
              <a:buFont typeface="Arial" charset="0"/>
              <a:buNone/>
            </a:pP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Lorem ipsum dolor sit </a:t>
            </a:r>
            <a:r>
              <a:rPr lang="en-US" altLang="x-none" sz="3000" dirty="0" err="1">
                <a:solidFill>
                  <a:srgbClr val="EEA420"/>
                </a:solidFill>
                <a:latin typeface="Garamond" charset="0"/>
              </a:rPr>
              <a:t>amet</a:t>
            </a: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 </a:t>
            </a:r>
            <a:r>
              <a:rPr lang="en-US" altLang="x-none" sz="3000" dirty="0" err="1">
                <a:solidFill>
                  <a:srgbClr val="EEA420"/>
                </a:solidFill>
                <a:latin typeface="Garamond" charset="0"/>
              </a:rPr>
              <a:t>sed</a:t>
            </a: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 do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20000" y="1800000"/>
            <a:ext cx="7703999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600" baseline="0">
                <a:solidFill>
                  <a:schemeClr val="tx1"/>
                </a:solidFill>
                <a:latin typeface="garamond" charset="0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Lorem ipsum dolor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si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,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sed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do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eius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incidolore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magna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aliqua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.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Ut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enim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ad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minilaur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. </a:t>
            </a:r>
            <a:br>
              <a:rPr lang="en-US" altLang="x-none" sz="1600" dirty="0">
                <a:solidFill>
                  <a:srgbClr val="505150"/>
                </a:solidFill>
                <a:latin typeface="Garamond" charset="0"/>
              </a:rPr>
            </a:b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Excepteur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sint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occaecat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cupidatat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non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proident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,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sunt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in culpa qui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officia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deserunt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mollit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anim.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4500000"/>
            <a:ext cx="7703999" cy="1497600"/>
          </a:xfrm>
          <a:prstGeom prst="rect">
            <a:avLst/>
          </a:prstGeom>
        </p:spPr>
        <p:txBody>
          <a:bodyPr lIns="0" tIns="0" rIns="0" bIns="0" numCol="3" spcCol="288000"/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solidFill>
                  <a:schemeClr val="tx1"/>
                </a:solidFill>
                <a:latin typeface="garamond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perspiciatis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unde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omnis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iste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natus</a:t>
            </a:r>
            <a:r>
              <a:rPr lang="en-US" sz="1300" dirty="0">
                <a:latin typeface="Garamond"/>
                <a:cs typeface="Garamond"/>
              </a:rPr>
              <a:t> error sit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accusantium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doloremque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laudantium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totam</a:t>
            </a:r>
            <a:r>
              <a:rPr lang="en-US" sz="1300" dirty="0">
                <a:latin typeface="Garamond"/>
                <a:cs typeface="Garamond"/>
              </a:rPr>
              <a:t> rem </a:t>
            </a:r>
            <a:r>
              <a:rPr lang="en-US" sz="1300" dirty="0" err="1">
                <a:latin typeface="Garamond"/>
                <a:cs typeface="Garamond"/>
              </a:rPr>
              <a:t>aperiam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eaque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ipsa</a:t>
            </a:r>
            <a:r>
              <a:rPr lang="en-US" sz="1300" dirty="0">
                <a:latin typeface="Garamond"/>
                <a:cs typeface="Garamond"/>
              </a:rPr>
              <a:t> quae ab </a:t>
            </a:r>
            <a:r>
              <a:rPr lang="en-US" sz="1300" dirty="0" err="1">
                <a:latin typeface="Garamond"/>
                <a:cs typeface="Garamond"/>
              </a:rPr>
              <a:t>illo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inventore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veritatis</a:t>
            </a:r>
            <a:r>
              <a:rPr lang="en-US" sz="1300" dirty="0">
                <a:latin typeface="Garamond"/>
                <a:cs typeface="Garamond"/>
              </a:rPr>
              <a:t> et quasi </a:t>
            </a:r>
            <a:r>
              <a:rPr lang="en-US" sz="1300" dirty="0" err="1">
                <a:latin typeface="Garamond"/>
                <a:cs typeface="Garamond"/>
              </a:rPr>
              <a:t>architecto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beatae</a:t>
            </a:r>
            <a:r>
              <a:rPr lang="en-US" sz="1300" dirty="0">
                <a:latin typeface="Garamond"/>
                <a:cs typeface="Garamond"/>
              </a:rPr>
              <a:t> vitae dicta </a:t>
            </a:r>
            <a:r>
              <a:rPr lang="en-US" sz="1300" dirty="0" err="1">
                <a:latin typeface="Garamond"/>
                <a:cs typeface="Garamond"/>
              </a:rPr>
              <a:t>sunt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explicabo</a:t>
            </a:r>
            <a:r>
              <a:rPr lang="en-US" sz="1300" dirty="0">
                <a:latin typeface="Garamond"/>
                <a:cs typeface="Garamond"/>
              </a:rPr>
              <a:t>. Nemo </a:t>
            </a:r>
            <a:r>
              <a:rPr lang="en-US" sz="1300" dirty="0" err="1">
                <a:latin typeface="Garamond"/>
                <a:cs typeface="Garamond"/>
              </a:rPr>
              <a:t>enim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ipsam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voluptas</a:t>
            </a:r>
            <a:r>
              <a:rPr lang="en-US" sz="1300" dirty="0">
                <a:latin typeface="Garamond"/>
                <a:cs typeface="Garamond"/>
              </a:rPr>
              <a:t> sit </a:t>
            </a:r>
            <a:r>
              <a:rPr lang="en-US" sz="1300" dirty="0" err="1">
                <a:latin typeface="Garamond"/>
                <a:cs typeface="Garamond"/>
              </a:rPr>
              <a:t>aspernatur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odit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aut</a:t>
            </a:r>
            <a:r>
              <a:rPr lang="en-US" sz="1300" dirty="0">
                <a:latin typeface="Garamond"/>
                <a:cs typeface="Garamond"/>
              </a:rPr>
              <a:t> fugit, </a:t>
            </a: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consequuntur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magni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est</a:t>
            </a:r>
            <a:r>
              <a:rPr lang="en-US" sz="1300" dirty="0">
                <a:latin typeface="Garamond"/>
                <a:cs typeface="Garamond"/>
              </a:rPr>
              <a:t>, qui </a:t>
            </a:r>
            <a:r>
              <a:rPr lang="en-US" sz="1300" dirty="0" err="1">
                <a:latin typeface="Garamond"/>
                <a:cs typeface="Garamond"/>
              </a:rPr>
              <a:t>dolorem</a:t>
            </a:r>
            <a:r>
              <a:rPr lang="en-US" sz="1300" dirty="0">
                <a:latin typeface="Garamond"/>
                <a:cs typeface="Garamond"/>
              </a:rPr>
              <a:t> ipsum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dolor sit </a:t>
            </a:r>
            <a:r>
              <a:rPr lang="en-US" sz="1300" dirty="0" err="1">
                <a:latin typeface="Garamond"/>
                <a:cs typeface="Garamond"/>
              </a:rPr>
              <a:t>amet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consectetur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adipisci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velit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non </a:t>
            </a:r>
            <a:r>
              <a:rPr lang="en-US" sz="1300" dirty="0" err="1">
                <a:latin typeface="Garamond"/>
                <a:cs typeface="Garamond"/>
              </a:rPr>
              <a:t>numquam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eius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modi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tempora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incidunt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labore</a:t>
            </a:r>
            <a:r>
              <a:rPr lang="en-US" sz="1300" dirty="0">
                <a:latin typeface="Garamond"/>
                <a:cs typeface="Garamond"/>
              </a:rPr>
              <a:t> et </a:t>
            </a:r>
            <a:r>
              <a:rPr lang="en-US" sz="1300" dirty="0" err="1">
                <a:latin typeface="Garamond"/>
                <a:cs typeface="Garamond"/>
              </a:rPr>
              <a:t>dolore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magnam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aliquam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quaerat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.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enim</a:t>
            </a:r>
            <a:r>
              <a:rPr lang="en-US" sz="1300" dirty="0">
                <a:latin typeface="Garamond"/>
                <a:cs typeface="Garamond"/>
              </a:rPr>
              <a:t> ad minima </a:t>
            </a:r>
            <a:r>
              <a:rPr lang="en-US" sz="1300" dirty="0" err="1">
                <a:latin typeface="Garamond"/>
                <a:cs typeface="Garamond"/>
              </a:rPr>
              <a:t>veniam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quis</a:t>
            </a:r>
            <a:r>
              <a:rPr lang="en-US" sz="1300" dirty="0">
                <a:latin typeface="Garamond"/>
                <a:cs typeface="Garamond"/>
              </a:rPr>
              <a:t> nostrum </a:t>
            </a:r>
            <a:r>
              <a:rPr lang="en-US" sz="1300" dirty="0" err="1">
                <a:latin typeface="Garamond"/>
                <a:cs typeface="Garamond"/>
              </a:rPr>
              <a:t>exerci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tationes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suscipit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laboriosam</a:t>
            </a:r>
            <a:r>
              <a:rPr lang="en-US" sz="1300" dirty="0">
                <a:latin typeface="Garamond"/>
                <a:cs typeface="Garamond"/>
              </a:rPr>
              <a:t>, nisi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aliquid</a:t>
            </a:r>
            <a:r>
              <a:rPr lang="en-US" sz="1300" dirty="0">
                <a:latin typeface="Garamond"/>
                <a:cs typeface="Garamond"/>
              </a:rPr>
              <a:t> ex </a:t>
            </a:r>
            <a:r>
              <a:rPr lang="en-US" sz="1300" dirty="0" err="1">
                <a:latin typeface="Garamond"/>
                <a:cs typeface="Garamond"/>
              </a:rPr>
              <a:t>ea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commodi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consequatur</a:t>
            </a:r>
            <a:r>
              <a:rPr lang="en-US" sz="1300" dirty="0">
                <a:latin typeface="Garamond"/>
                <a:cs typeface="Garamond"/>
              </a:rPr>
              <a:t>?</a:t>
            </a:r>
            <a:endParaRPr lang="en-US" sz="1300" baseline="30000" dirty="0">
              <a:latin typeface="Garamond"/>
              <a:ea typeface="+mn-ea"/>
              <a:cs typeface="Garamond"/>
            </a:endParaRPr>
          </a:p>
        </p:txBody>
      </p:sp>
      <p:sp>
        <p:nvSpPr>
          <p:cNvPr id="12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3384000" y="2520000"/>
            <a:ext cx="5040000" cy="1800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2519363"/>
            <a:ext cx="2376000" cy="1800225"/>
          </a:xfrm>
          <a:prstGeom prst="rect">
            <a:avLst/>
          </a:prstGeom>
          <a:solidFill>
            <a:srgbClr val="F3B329"/>
          </a:solidFill>
        </p:spPr>
        <p:txBody>
          <a:bodyPr lIns="108000" tIns="108000" rIns="108000" bIns="108000"/>
          <a:lstStyle>
            <a:lvl1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b="1" i="0" baseline="0">
                <a:solidFill>
                  <a:schemeClr val="bg1"/>
                </a:solidFill>
                <a:latin typeface="Garamond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Lorem ipsum dolor sit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amet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,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consectetur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adipiscing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elit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,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sed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do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eiusmod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tempor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incididunt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ut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labore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et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dolore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magna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ali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enim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ad mi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éasd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425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BA+MM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1260000"/>
            <a:ext cx="7703999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3000" baseline="0">
                <a:solidFill>
                  <a:srgbClr val="F3B329"/>
                </a:solidFill>
                <a:latin typeface="garamond" charset="0"/>
              </a:defRPr>
            </a:lvl1pPr>
          </a:lstStyle>
          <a:p>
            <a:pPr eaLnBrk="1" hangingPunct="1">
              <a:buFont typeface="Arial" charset="0"/>
              <a:buNone/>
            </a:pP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Lorem ipsum dolor sit </a:t>
            </a:r>
            <a:r>
              <a:rPr lang="en-US" altLang="x-none" sz="3000" dirty="0" err="1">
                <a:solidFill>
                  <a:srgbClr val="EEA420"/>
                </a:solidFill>
                <a:latin typeface="Garamond" charset="0"/>
              </a:rPr>
              <a:t>amet</a:t>
            </a: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 </a:t>
            </a:r>
            <a:r>
              <a:rPr lang="en-US" altLang="x-none" sz="3000" dirty="0" err="1">
                <a:solidFill>
                  <a:srgbClr val="EEA420"/>
                </a:solidFill>
                <a:latin typeface="Garamond" charset="0"/>
              </a:rPr>
              <a:t>sed</a:t>
            </a:r>
            <a:r>
              <a:rPr lang="en-US" altLang="x-none" sz="3000" dirty="0">
                <a:solidFill>
                  <a:srgbClr val="EEA420"/>
                </a:solidFill>
                <a:latin typeface="Garamond" charset="0"/>
              </a:rPr>
              <a:t> do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20000" y="1800000"/>
            <a:ext cx="7703999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600" baseline="0">
                <a:solidFill>
                  <a:schemeClr val="tx1"/>
                </a:solidFill>
                <a:latin typeface="garamond" charset="0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Lorem ipsum dolor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si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,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sed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do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eius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incidolore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magna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aliqua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.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Ut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enim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ad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minilaur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. </a:t>
            </a:r>
            <a:br>
              <a:rPr lang="en-US" altLang="x-none" sz="1600" dirty="0">
                <a:solidFill>
                  <a:srgbClr val="505150"/>
                </a:solidFill>
                <a:latin typeface="Garamond" charset="0"/>
              </a:rPr>
            </a:b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Excepteur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sint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occaecat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cupidatat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non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proident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,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sunt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in culpa qui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officia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deserunt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</a:t>
            </a:r>
            <a:r>
              <a:rPr lang="en-US" altLang="x-none" sz="1600" dirty="0" err="1">
                <a:solidFill>
                  <a:srgbClr val="505150"/>
                </a:solidFill>
                <a:latin typeface="Garamond" charset="0"/>
              </a:rPr>
              <a:t>mollit</a:t>
            </a:r>
            <a:r>
              <a:rPr lang="en-US" altLang="x-none" sz="1600" dirty="0">
                <a:solidFill>
                  <a:srgbClr val="505150"/>
                </a:solidFill>
                <a:latin typeface="Garamond" charset="0"/>
              </a:rPr>
              <a:t> anim.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4500000"/>
            <a:ext cx="7703999" cy="1497600"/>
          </a:xfrm>
          <a:prstGeom prst="rect">
            <a:avLst/>
          </a:prstGeom>
        </p:spPr>
        <p:txBody>
          <a:bodyPr lIns="0" tIns="0" rIns="0" bIns="0" numCol="3" spcCol="288000"/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solidFill>
                  <a:schemeClr val="tx1"/>
                </a:solidFill>
                <a:latin typeface="garamond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perspiciatis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unde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omnis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iste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natus</a:t>
            </a:r>
            <a:r>
              <a:rPr lang="en-US" sz="1300" dirty="0">
                <a:latin typeface="Garamond"/>
                <a:cs typeface="Garamond"/>
              </a:rPr>
              <a:t> error sit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accusantium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doloremque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laudantium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totam</a:t>
            </a:r>
            <a:r>
              <a:rPr lang="en-US" sz="1300" dirty="0">
                <a:latin typeface="Garamond"/>
                <a:cs typeface="Garamond"/>
              </a:rPr>
              <a:t> rem </a:t>
            </a:r>
            <a:r>
              <a:rPr lang="en-US" sz="1300" dirty="0" err="1">
                <a:latin typeface="Garamond"/>
                <a:cs typeface="Garamond"/>
              </a:rPr>
              <a:t>aperiam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eaque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ipsa</a:t>
            </a:r>
            <a:r>
              <a:rPr lang="en-US" sz="1300" dirty="0">
                <a:latin typeface="Garamond"/>
                <a:cs typeface="Garamond"/>
              </a:rPr>
              <a:t> quae ab </a:t>
            </a:r>
            <a:r>
              <a:rPr lang="en-US" sz="1300" dirty="0" err="1">
                <a:latin typeface="Garamond"/>
                <a:cs typeface="Garamond"/>
              </a:rPr>
              <a:t>illo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inventore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veritatis</a:t>
            </a:r>
            <a:r>
              <a:rPr lang="en-US" sz="1300" dirty="0">
                <a:latin typeface="Garamond"/>
                <a:cs typeface="Garamond"/>
              </a:rPr>
              <a:t> et quasi </a:t>
            </a:r>
            <a:r>
              <a:rPr lang="en-US" sz="1300" dirty="0" err="1">
                <a:latin typeface="Garamond"/>
                <a:cs typeface="Garamond"/>
              </a:rPr>
              <a:t>architecto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beatae</a:t>
            </a:r>
            <a:r>
              <a:rPr lang="en-US" sz="1300" dirty="0">
                <a:latin typeface="Garamond"/>
                <a:cs typeface="Garamond"/>
              </a:rPr>
              <a:t> vitae dicta </a:t>
            </a:r>
            <a:r>
              <a:rPr lang="en-US" sz="1300" dirty="0" err="1">
                <a:latin typeface="Garamond"/>
                <a:cs typeface="Garamond"/>
              </a:rPr>
              <a:t>sunt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explicabo</a:t>
            </a:r>
            <a:r>
              <a:rPr lang="en-US" sz="1300" dirty="0">
                <a:latin typeface="Garamond"/>
                <a:cs typeface="Garamond"/>
              </a:rPr>
              <a:t>. Nemo </a:t>
            </a:r>
            <a:r>
              <a:rPr lang="en-US" sz="1300" dirty="0" err="1">
                <a:latin typeface="Garamond"/>
                <a:cs typeface="Garamond"/>
              </a:rPr>
              <a:t>enim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ipsam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voluptas</a:t>
            </a:r>
            <a:r>
              <a:rPr lang="en-US" sz="1300" dirty="0">
                <a:latin typeface="Garamond"/>
                <a:cs typeface="Garamond"/>
              </a:rPr>
              <a:t> sit </a:t>
            </a:r>
            <a:r>
              <a:rPr lang="en-US" sz="1300" dirty="0" err="1">
                <a:latin typeface="Garamond"/>
                <a:cs typeface="Garamond"/>
              </a:rPr>
              <a:t>aspernatur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odit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aut</a:t>
            </a:r>
            <a:r>
              <a:rPr lang="en-US" sz="1300" dirty="0">
                <a:latin typeface="Garamond"/>
                <a:cs typeface="Garamond"/>
              </a:rPr>
              <a:t> fugit, </a:t>
            </a: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consequuntur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magni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est</a:t>
            </a:r>
            <a:r>
              <a:rPr lang="en-US" sz="1300" dirty="0">
                <a:latin typeface="Garamond"/>
                <a:cs typeface="Garamond"/>
              </a:rPr>
              <a:t>, qui </a:t>
            </a:r>
            <a:r>
              <a:rPr lang="en-US" sz="1300" dirty="0" err="1">
                <a:latin typeface="Garamond"/>
                <a:cs typeface="Garamond"/>
              </a:rPr>
              <a:t>dolorem</a:t>
            </a:r>
            <a:r>
              <a:rPr lang="en-US" sz="1300" dirty="0">
                <a:latin typeface="Garamond"/>
                <a:cs typeface="Garamond"/>
              </a:rPr>
              <a:t> ipsum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dolor sit </a:t>
            </a:r>
            <a:r>
              <a:rPr lang="en-US" sz="1300" dirty="0" err="1">
                <a:latin typeface="Garamond"/>
                <a:cs typeface="Garamond"/>
              </a:rPr>
              <a:t>amet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consectetur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adipisci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velit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sed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quia</a:t>
            </a:r>
            <a:r>
              <a:rPr lang="en-US" sz="1300" dirty="0">
                <a:latin typeface="Garamond"/>
                <a:cs typeface="Garamond"/>
              </a:rPr>
              <a:t> non </a:t>
            </a:r>
            <a:r>
              <a:rPr lang="en-US" sz="1300" dirty="0" err="1">
                <a:latin typeface="Garamond"/>
                <a:cs typeface="Garamond"/>
              </a:rPr>
              <a:t>numquam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eius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modi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tempora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incidunt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labore</a:t>
            </a:r>
            <a:r>
              <a:rPr lang="en-US" sz="1300" dirty="0">
                <a:latin typeface="Garamond"/>
                <a:cs typeface="Garamond"/>
              </a:rPr>
              <a:t> et </a:t>
            </a:r>
            <a:r>
              <a:rPr lang="en-US" sz="1300" dirty="0" err="1">
                <a:latin typeface="Garamond"/>
                <a:cs typeface="Garamond"/>
              </a:rPr>
              <a:t>dolore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magnam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aliquam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quaerat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voluptatem</a:t>
            </a:r>
            <a:r>
              <a:rPr lang="en-US" sz="1300" dirty="0">
                <a:latin typeface="Garamond"/>
                <a:cs typeface="Garamond"/>
              </a:rPr>
              <a:t>.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enim</a:t>
            </a:r>
            <a:r>
              <a:rPr lang="en-US" sz="1300" dirty="0">
                <a:latin typeface="Garamond"/>
                <a:cs typeface="Garamond"/>
              </a:rPr>
              <a:t> ad minima </a:t>
            </a:r>
            <a:r>
              <a:rPr lang="en-US" sz="1300" dirty="0" err="1">
                <a:latin typeface="Garamond"/>
                <a:cs typeface="Garamond"/>
              </a:rPr>
              <a:t>veniam</a:t>
            </a:r>
            <a:r>
              <a:rPr lang="en-US" sz="1300" dirty="0">
                <a:latin typeface="Garamond"/>
                <a:cs typeface="Garamond"/>
              </a:rPr>
              <a:t>, </a:t>
            </a:r>
            <a:r>
              <a:rPr lang="en-US" sz="1300" dirty="0" err="1">
                <a:latin typeface="Garamond"/>
                <a:cs typeface="Garamond"/>
              </a:rPr>
              <a:t>quis</a:t>
            </a:r>
            <a:r>
              <a:rPr lang="en-US" sz="1300" dirty="0">
                <a:latin typeface="Garamond"/>
                <a:cs typeface="Garamond"/>
              </a:rPr>
              <a:t> nostrum </a:t>
            </a:r>
            <a:r>
              <a:rPr lang="en-US" sz="1300" dirty="0" err="1">
                <a:latin typeface="Garamond"/>
                <a:cs typeface="Garamond"/>
              </a:rPr>
              <a:t>exerci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tationes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suscipit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laboriosam</a:t>
            </a:r>
            <a:r>
              <a:rPr lang="en-US" sz="1300" dirty="0">
                <a:latin typeface="Garamond"/>
                <a:cs typeface="Garamond"/>
              </a:rPr>
              <a:t>, nisi </a:t>
            </a:r>
            <a:r>
              <a:rPr lang="en-US" sz="1300" dirty="0" err="1">
                <a:latin typeface="Garamond"/>
                <a:cs typeface="Garamond"/>
              </a:rPr>
              <a:t>ut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aliquid</a:t>
            </a:r>
            <a:r>
              <a:rPr lang="en-US" sz="1300" dirty="0">
                <a:latin typeface="Garamond"/>
                <a:cs typeface="Garamond"/>
              </a:rPr>
              <a:t> ex </a:t>
            </a:r>
            <a:r>
              <a:rPr lang="en-US" sz="1300" dirty="0" err="1">
                <a:latin typeface="Garamond"/>
                <a:cs typeface="Garamond"/>
              </a:rPr>
              <a:t>ea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commodi</a:t>
            </a:r>
            <a:r>
              <a:rPr lang="en-US" sz="1300" dirty="0">
                <a:latin typeface="Garamond"/>
                <a:cs typeface="Garamond"/>
              </a:rPr>
              <a:t> </a:t>
            </a:r>
            <a:r>
              <a:rPr lang="en-US" sz="1300" dirty="0" err="1">
                <a:latin typeface="Garamond"/>
                <a:cs typeface="Garamond"/>
              </a:rPr>
              <a:t>consequatur</a:t>
            </a:r>
            <a:r>
              <a:rPr lang="en-US" sz="1300" dirty="0">
                <a:latin typeface="Garamond"/>
                <a:cs typeface="Garamond"/>
              </a:rPr>
              <a:t>?</a:t>
            </a:r>
            <a:endParaRPr lang="en-US" sz="1300" baseline="30000" dirty="0">
              <a:latin typeface="Garamond"/>
              <a:ea typeface="+mn-ea"/>
              <a:cs typeface="Garamond"/>
            </a:endParaRPr>
          </a:p>
        </p:txBody>
      </p:sp>
      <p:sp>
        <p:nvSpPr>
          <p:cNvPr id="12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3384000" y="2520000"/>
            <a:ext cx="5040000" cy="1800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2519363"/>
            <a:ext cx="2376000" cy="1800225"/>
          </a:xfrm>
          <a:prstGeom prst="rect">
            <a:avLst/>
          </a:prstGeom>
          <a:solidFill>
            <a:srgbClr val="F3B329"/>
          </a:solidFill>
        </p:spPr>
        <p:txBody>
          <a:bodyPr lIns="108000" tIns="108000" rIns="108000" bIns="108000"/>
          <a:lstStyle>
            <a:lvl1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b="1" i="0" baseline="0">
                <a:solidFill>
                  <a:schemeClr val="bg1"/>
                </a:solidFill>
                <a:latin typeface="Garamond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Lorem ipsum dolor sit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amet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,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consectetur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adipiscing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elit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,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sed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do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eiusmod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tempor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incididunt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ut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labore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et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dolore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magna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ali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enim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ad mi </a:t>
            </a:r>
            <a:r>
              <a:rPr lang="en-US" altLang="x-none" sz="1400" b="1" dirty="0" err="1">
                <a:solidFill>
                  <a:schemeClr val="bg1"/>
                </a:solidFill>
                <a:latin typeface="Garamond" charset="0"/>
              </a:rPr>
              <a:t>éasd</a:t>
            </a:r>
            <a:r>
              <a:rPr lang="en-US" altLang="x-none" sz="1400" b="1" dirty="0">
                <a:solidFill>
                  <a:schemeClr val="bg1"/>
                </a:solidFill>
                <a:latin typeface="Garamond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987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65F-AC81-4D70-B038-4A141A319F96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697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E5DB-0B51-4EC8-97FE-87C67F5CCDC0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3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3F69F1-E0AD-43C2-9CC0-5A6DAF9C4559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9122930-9E5F-40C8-9D77-F9135327D9A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8" r:id="rId1"/>
    <p:sldLayoutId id="214748476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FBDA73-13AB-4EC0-90DB-073EBEFDDE1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7291BF00-D532-42B9-BAD9-144A8DE7A252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50" r:id="rId4"/>
    <p:sldLayoutId id="214748476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5B0C05-F295-4128-B2BC-DE94E8A7EED5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4C4A2B06-0E41-4F34-BCF4-496771A6B204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6" r:id="rId1"/>
    <p:sldLayoutId id="2147484727" r:id="rId2"/>
    <p:sldLayoutId id="2147484728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g_2_beloldal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B0AD1A-8E62-430E-AA81-CF55D8DDA8BD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F638FF4B-029C-4725-93AF-052521D56A88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43" r:id="rId4"/>
    <p:sldLayoutId id="214748474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bg_2_beloldal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E03303-85D7-43A4-A676-B638486A4136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6E60676-0DD9-4B3B-9FC9-214BBA87C66A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33" r:id="rId2"/>
    <p:sldLayoutId id="2147484734" r:id="rId3"/>
    <p:sldLayoutId id="214748474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bg_2_beloldal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61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18F2C3-73D6-42C1-8E7D-55F20DB7866B}" type="datetimeFigureOut">
              <a:rPr lang="hu-HU"/>
              <a:pPr>
                <a:defRPr/>
              </a:pPr>
              <a:t>2021.05.11.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4AD21C7-C59E-4076-A708-38A7ADFCE5F8}" type="slidenum">
              <a:rPr lang="hu-HU" alt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alt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48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4348" y="3000372"/>
            <a:ext cx="7772400" cy="23728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hu-HU" altLang="hu-HU" sz="2200" b="1" dirty="0"/>
              <a:t/>
            </a:r>
            <a:br>
              <a:rPr lang="hu-HU" altLang="hu-HU" sz="2200" b="1" dirty="0"/>
            </a:br>
            <a:endParaRPr lang="hu-HU" altLang="hu-HU" sz="2200" b="1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899592" y="3212976"/>
            <a:ext cx="7740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kern="120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első </a:t>
            </a:r>
            <a:r>
              <a:rPr lang="hu-HU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iztonsági </a:t>
            </a:r>
            <a:r>
              <a:rPr lang="hu-HU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</a:t>
            </a:r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hu-HU" sz="2800" b="1" dirty="0" smtClean="0">
                <a:latin typeface="Garamond" panose="02020404030301010803" pitchFamily="18" charset="0"/>
              </a:rPr>
              <a:t/>
            </a:r>
            <a:br>
              <a:rPr lang="hu-HU" sz="2800" b="1" dirty="0" smtClean="0">
                <a:latin typeface="Garamond" panose="02020404030301010803" pitchFamily="18" charset="0"/>
              </a:rPr>
            </a:br>
            <a:r>
              <a:rPr lang="hu-HU" alt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2021-2027 időszak fejlesztési irányai</a:t>
            </a:r>
            <a:endParaRPr lang="en-US" i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:a16="http://schemas.microsoft.com/office/drawing/2014/main" xmlns="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 profilja 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659617" y="1773402"/>
            <a:ext cx="7916781" cy="413497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Bűnmelőzés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és bűnüldözés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áldozatvédelem, képzés és adatcsere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következő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területeket érintően: 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cybercrime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kábítószer-kereskedelem 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illegális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migráció elősegítése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emberkereskedelem 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fegyverkereskedelem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szervezett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vagyon elleni bűncselekmények (pl. műkincs-kereskedelem, utazó bűnözés)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MTIC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és jövedéki csalás 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pénzügyi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bűncselekmények és pénzmosás, vagyonvisszaszerzés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dokumentum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hamisítás 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korrupció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környezeti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bűnözés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terrorizmus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, extrémizmus, </a:t>
            </a:r>
            <a:r>
              <a:rPr 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radikalizáció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(polarizáció)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CBRN-E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, kritikus infrastruktúrák védelme, terrorizmus finanszírozás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műveleti/bűnügyi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operatív tevékenység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helyszíni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és laboratóriumi szolgáltatások 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elemzés-értékelés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kockázatelemzés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860032" y="2204864"/>
            <a:ext cx="3816424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hu-HU" sz="1600" i="1" dirty="0" smtClean="0"/>
              <a:t>„igazságügyi és rendészeti együttműködés + </a:t>
            </a:r>
            <a:br>
              <a:rPr lang="hu-HU" sz="1600" i="1" dirty="0" smtClean="0"/>
            </a:br>
            <a:r>
              <a:rPr lang="hu-HU" sz="1600" i="1" dirty="0" smtClean="0"/>
              <a:t>partnerség </a:t>
            </a:r>
            <a:br>
              <a:rPr lang="hu-HU" sz="1600" i="1" dirty="0" smtClean="0"/>
            </a:br>
            <a:r>
              <a:rPr lang="hu-HU" sz="1600" i="1" dirty="0" smtClean="0"/>
              <a:t>az ipari, tudományos és civil szektorral” </a:t>
            </a:r>
            <a:endParaRPr lang="hu-HU" sz="1600" i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4860032" y="4500409"/>
            <a:ext cx="381642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hu-HU" sz="1600" i="1" dirty="0"/>
              <a:t>s</a:t>
            </a:r>
            <a:r>
              <a:rPr lang="hu-HU" sz="1600" i="1" dirty="0" smtClean="0"/>
              <a:t>úlyos és szervezett, határon átnyúló bűnözés elleni fellépés </a:t>
            </a:r>
            <a:endParaRPr lang="hu-HU" sz="1600" i="1" dirty="0"/>
          </a:p>
        </p:txBody>
      </p:sp>
    </p:spTree>
    <p:extLst>
      <p:ext uri="{BB962C8B-B14F-4D97-AF65-F5344CB8AC3E}">
        <p14:creationId xmlns:p14="http://schemas.microsoft.com/office/powerpoint/2010/main" val="39229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:a16="http://schemas.microsoft.com/office/drawing/2014/main" xmlns="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864048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</a:t>
            </a:r>
          </a:p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keretében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támogatható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659617" y="1773402"/>
            <a:ext cx="7916781" cy="4134974"/>
          </a:xfrm>
        </p:spPr>
        <p:txBody>
          <a:bodyPr/>
          <a:lstStyle/>
          <a:p>
            <a:pPr marL="185738" algn="just">
              <a:spcAft>
                <a:spcPts val="600"/>
              </a:spcAft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algn="just">
              <a:spcAft>
                <a:spcPts val="600"/>
              </a:spcAf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Azon intézkedések, amelyek a súlyos és szervezett, határon átnyúló bűnözés elleni fellépést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 vagy csak áttételesen, közvetve szolgálják 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algn="just">
              <a:spcAft>
                <a:spcPts val="600"/>
              </a:spcAf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Továbbá, az Európai Bizottság rendelettervezetében nevesítve: </a:t>
            </a:r>
          </a:p>
          <a:p>
            <a:pPr marL="185738" algn="just">
              <a:spcAft>
                <a:spcPts val="600"/>
              </a:spcAf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„…</a:t>
            </a: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közrend 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nemzeti szinten történő fenntartására korlátozódó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intézkedések</a:t>
            </a:r>
            <a:endParaRPr lang="hu-H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katonai 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vagy védelmi célú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intézkedések</a:t>
            </a:r>
            <a:endParaRPr lang="hu-H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olyan berendezések, eszközök beszerzése, 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amelyek elsődleges célja a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vámellenőrzés</a:t>
            </a:r>
            <a:endParaRPr lang="hu-H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kényszerítő eszközök beszerzése, 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ideértve a fegyvereket, a lőszereket, a robbanóanyagokat és a rendőrbotokat, a kiképzési célok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kivételével</a:t>
            </a:r>
            <a:endParaRPr lang="hu-H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informátorok 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jutalmai és az uniós szakpolitikai ciklus keretében hozott operatív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intézkedéseken kívül </a:t>
            </a:r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alkalmazott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mutatópénz…”</a:t>
            </a:r>
            <a:endParaRPr lang="hu-H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fejlesztési </a:t>
            </a:r>
            <a:r>
              <a:rPr lang="hu-HU" sz="24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prioritások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F32087F4-61A1-40BF-8D8B-063752166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1267272"/>
              </p:ext>
            </p:extLst>
          </p:nvPr>
        </p:nvGraphicFramePr>
        <p:xfrm>
          <a:off x="801187" y="2017846"/>
          <a:ext cx="76228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2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2948033"/>
              </p:ext>
            </p:extLst>
          </p:nvPr>
        </p:nvGraphicFramePr>
        <p:xfrm>
          <a:off x="758099" y="2206625"/>
          <a:ext cx="7621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fejlesztési </a:t>
            </a:r>
            <a:r>
              <a:rPr lang="hu-HU" sz="24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prioritások </a:t>
            </a:r>
          </a:p>
        </p:txBody>
      </p:sp>
    </p:spTree>
    <p:extLst>
      <p:ext uri="{BB962C8B-B14F-4D97-AF65-F5344CB8AC3E}">
        <p14:creationId xmlns:p14="http://schemas.microsoft.com/office/powerpoint/2010/main" val="26279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F32087F4-61A1-40BF-8D8B-063752166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068955"/>
              </p:ext>
            </p:extLst>
          </p:nvPr>
        </p:nvGraphicFramePr>
        <p:xfrm>
          <a:off x="801187" y="2017846"/>
          <a:ext cx="776178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Csoportba foglalás 5"/>
          <p:cNvGrpSpPr/>
          <p:nvPr/>
        </p:nvGrpSpPr>
        <p:grpSpPr>
          <a:xfrm>
            <a:off x="801187" y="4284419"/>
            <a:ext cx="7761787" cy="1984862"/>
            <a:chOff x="0" y="56231"/>
            <a:chExt cx="7761787" cy="1984862"/>
          </a:xfrm>
        </p:grpSpPr>
        <p:sp>
          <p:nvSpPr>
            <p:cNvPr id="7" name="Téglalap 6"/>
            <p:cNvSpPr/>
            <p:nvPr/>
          </p:nvSpPr>
          <p:spPr>
            <a:xfrm>
              <a:off x="0" y="56231"/>
              <a:ext cx="7761787" cy="1984862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églalap 7"/>
            <p:cNvSpPr/>
            <p:nvPr/>
          </p:nvSpPr>
          <p:spPr>
            <a:xfrm>
              <a:off x="0" y="56231"/>
              <a:ext cx="7761787" cy="1984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401" tIns="562356" rIns="602401" bIns="99568" numCol="1" spcCol="1270" anchor="t" anchorCtr="0">
              <a:noAutofit/>
            </a:bodyPr>
            <a:lstStyle/>
            <a:p>
              <a:pPr marL="0" lvl="1" indent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hu-H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  <a:r>
                <a:rPr lang="hu-H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új lehetőség, amely felhasználható például </a:t>
              </a:r>
            </a:p>
            <a:p>
              <a:pPr marL="85725" lvl="1" indent="-85725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-"/>
              </a:pPr>
              <a:r>
                <a:rPr lang="hu-H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személyi költségek</a:t>
              </a:r>
            </a:p>
            <a:p>
              <a:pPr marL="85725" lvl="1" indent="-85725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-"/>
              </a:pPr>
              <a:r>
                <a:rPr lang="hu-H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információs, kommunikációs rendszerek, </a:t>
              </a:r>
              <a:r>
                <a:rPr lang="hu-HU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-hálózatok</a:t>
              </a:r>
              <a:r>
                <a:rPr lang="hu-H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fenntartása, ügyfélszolgálata </a:t>
              </a:r>
            </a:p>
            <a:p>
              <a:pPr marL="85725" lvl="1" indent="-85725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-"/>
              </a:pPr>
              <a:r>
                <a:rPr lang="hu-H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határokon 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átnyúló súlyos és szervezett bűnözés megelőzése, felderítése és kivizsgálása területén végzett fellépésekhez használt technikai felszerelések vagy szállítóeszközök </a:t>
              </a:r>
              <a:r>
                <a:rPr lang="hu-H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karbantartása</a:t>
              </a:r>
              <a:endParaRPr lang="hu-H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1" indent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hu-HU" sz="1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1125022" y="4203825"/>
            <a:ext cx="6519901" cy="328243"/>
            <a:chOff x="311154" y="161941"/>
            <a:chExt cx="6519901" cy="328243"/>
          </a:xfrm>
        </p:grpSpPr>
        <p:sp>
          <p:nvSpPr>
            <p:cNvPr id="10" name="Lekerekített téglalap 9"/>
            <p:cNvSpPr/>
            <p:nvPr/>
          </p:nvSpPr>
          <p:spPr>
            <a:xfrm>
              <a:off x="311154" y="161941"/>
              <a:ext cx="6519901" cy="328243"/>
            </a:xfrm>
            <a:prstGeom prst="round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Lekerekített téglalap 4"/>
            <p:cNvSpPr/>
            <p:nvPr/>
          </p:nvSpPr>
          <p:spPr>
            <a:xfrm>
              <a:off x="327178" y="187490"/>
              <a:ext cx="6487853" cy="296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364" tIns="0" rIns="205364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8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működési támogatás</a:t>
              </a:r>
              <a:endParaRPr lang="hu-HU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fejlesztési </a:t>
            </a:r>
            <a:r>
              <a:rPr lang="hu-HU" sz="24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prioritások </a:t>
            </a:r>
          </a:p>
        </p:txBody>
      </p:sp>
    </p:spTree>
    <p:extLst>
      <p:ext uri="{BB962C8B-B14F-4D97-AF65-F5344CB8AC3E}">
        <p14:creationId xmlns:p14="http://schemas.microsoft.com/office/powerpoint/2010/main" val="26668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Fejlesztési Program és Nemzeti Program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kapcsolata</a:t>
            </a: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323528" y="1700808"/>
            <a:ext cx="8496944" cy="4608512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hu-H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Fejlesztési Program</a:t>
            </a:r>
          </a:p>
          <a:p>
            <a:pPr algn="just">
              <a:spcAft>
                <a:spcPts val="600"/>
              </a:spcAft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kb. 60 Mrd igény, amely 3 kategóriába sorolható: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„A” – EU részéről prioritás, mert magas hozzáadott értéket képvisel, a BBA céljaival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egyezik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31,6 Mrd 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„B” – EU részéről nem prioritás, mert alacsonyabb hozzáadott értéket képvisel és/vagy a BBA céljaival csak részben egyezik: 9,8 Mrd 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„C’” – elsősorban hazai fejlesztési célokat szolgál, a BBA céljaihoz való kapcsolódás csak csekély mértékű/áttételes: 18,9 Mrd </a:t>
            </a:r>
          </a:p>
          <a:p>
            <a:pPr marL="3175" lvl="1" indent="0" algn="just">
              <a:spcAft>
                <a:spcPts val="600"/>
              </a:spcAft>
              <a:buNone/>
            </a:pPr>
            <a:r>
              <a:rPr lang="hu-H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Nemzeti Program</a:t>
            </a:r>
          </a:p>
          <a:p>
            <a:pPr marL="3175" lvl="1" indent="0" algn="just">
              <a:spcAft>
                <a:spcPts val="600"/>
              </a:spcAft>
              <a:buNone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Az Európai Bizottság a forrásokat kb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23-24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%-kal csökkentette, így az </a:t>
            </a:r>
            <a:b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uniós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forráskeret + hazai társfinanszírozás + túlkötés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22,5 Mrd </a:t>
            </a:r>
          </a:p>
          <a:p>
            <a:pPr marL="542925"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Emiatt a Nemzeti Program jelenlegi tervezete csak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„A”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táblába sorolt fejlesztések figyelembevételével történt</a:t>
            </a:r>
            <a:endParaRPr lang="hu-H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4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1008064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</a:t>
            </a:r>
          </a:p>
          <a:p>
            <a:pPr algn="ctr"/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összeállítását befolyásoló tényezők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467544" y="2132856"/>
            <a:ext cx="8317533" cy="4320480"/>
          </a:xfrm>
        </p:spPr>
        <p:txBody>
          <a:bodyPr/>
          <a:lstStyle/>
          <a:p>
            <a:pPr marL="361950" lvl="1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Építési és eszközbeszerzési fejlesztésekre </a:t>
            </a:r>
            <a:r>
              <a:rPr lang="hu-H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35%, működési támogatásra </a:t>
            </a:r>
            <a:r>
              <a:rPr lang="hu-H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20% fordítható </a:t>
            </a:r>
          </a:p>
          <a:p>
            <a:pPr marL="361950" lvl="1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ICT és műveleti területre min. 10-10%, bűnüldözésre és bűnmegelőzésre min. 30% fordítandó</a:t>
            </a:r>
          </a:p>
          <a:p>
            <a:pPr marL="361950" lvl="1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források elosztása nem automatikus, hanem pályázati rendszerben történik, mivel az így kialakított versenyhelyzet jellemzően jobb pályázói teljesítményt generál</a:t>
            </a:r>
          </a:p>
          <a:p>
            <a:pPr marL="361950" lvl="1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Elérhető egyéb források rendszere (pl. központi uniós felhívások) lehetőséget biztosíthat egyes fejlesztések a BBA nemzeti allokációtól eltérő források terhére történő megvalósítására</a:t>
            </a:r>
          </a:p>
          <a:p>
            <a:pPr marL="361950" lvl="1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Európai Bizottság a tervezett forráskeretet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23-24%-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kal csökkentette</a:t>
            </a:r>
          </a:p>
          <a:p>
            <a:pPr marL="361950" lvl="1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HUF/EUR árfolyam jelentős változása</a:t>
            </a: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:a16="http://schemas.microsoft.com/office/drawing/2014/main" xmlns="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szerkezete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659617" y="1773402"/>
            <a:ext cx="7916781" cy="4134974"/>
          </a:xfrm>
        </p:spPr>
        <p:txBody>
          <a:bodyPr/>
          <a:lstStyle/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Bűnüldözés és bűnmegelőzés jövőképe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Hazai és nemzetközi jogi környezet bemutatása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Egyéb programokkal meglévő szinergiák igazolása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Hazai igazságügyi-rendészeti szervezetrendszer ismertetése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2014-2020 időszak fejlesztési eredményei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Bűnözés, bűnelkövetés trendjeit igazoló statisztikai alátámasztó adatok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Legfontosabb szakmai kihívások, szükségletek, helyzetelemzés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Tervezett szakterületi válaszintézkedések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Várt eredmények, változások, indikátorok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keretében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tervezett fejlesztések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395536" y="1773402"/>
            <a:ext cx="8352928" cy="4134974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Építési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beruházás* – 2,5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Mrd 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3 képzési központ kialakítása: NOK-TIBEK-ORFK; TEK; ROKK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algn="just">
              <a:spcBef>
                <a:spcPts val="0"/>
              </a:spcBef>
              <a:spcAft>
                <a:spcPts val="0"/>
              </a:spcAft>
            </a:pP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Képzések, tapasztalatcserék, összekötő tisztviselők, szakértői hálózatok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11,2 Mrd 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EMPACT prioritások, terrorizmus,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anti-korrupció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nyelvismeret bővítése, NEST, KYNOPOL hálózatok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működtetése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</a:pP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ICT fejlesztések – 2,</a:t>
            </a:r>
            <a:r>
              <a:rPr lang="hu-H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Mrd </a:t>
            </a:r>
            <a:endParaRPr lang="hu-H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PNR, ballisztika,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biometrikus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adatcsere, emberkereskedelem elleni adatbázisok integrációja,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igazságügyi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rendszerek fejlesztése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algn="just">
              <a:spcBef>
                <a:spcPts val="0"/>
              </a:spcBef>
              <a:spcAft>
                <a:spcPts val="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Eszközbeszerzések</a:t>
            </a: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1,8 Mrd  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fix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és mobil eszközpark bővítése a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forenzikus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és laboratóriumi támogató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szakterületen, elemző-értékelő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eszközrendszer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fejlesztése, CBRN-E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! egyes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beszerzések megvalósítása részben a műveleti együttműködés részeként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tervezett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algn="just">
              <a:spcAft>
                <a:spcPts val="600"/>
              </a:spcAft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157094" y="1844824"/>
            <a:ext cx="2519362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A fejlesztések hazai forrásból történő min. 2 </a:t>
            </a:r>
            <a:r>
              <a:rPr lang="hu-HU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Mrd-os</a:t>
            </a:r>
            <a:r>
              <a:rPr lang="hu-H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kiegészítése nélkülözhetetlen</a:t>
            </a:r>
            <a:endParaRPr lang="hu-H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keretében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tervezett fejlesztések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395536" y="1773402"/>
            <a:ext cx="8352928" cy="4134974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Bűnmegelőzés és </a:t>
            </a: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áldozatvédelem – 1,4 Mrd </a:t>
            </a:r>
            <a:endParaRPr lang="hu-H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On-line, 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on-site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kampány, ICT fejlesztések, alternatív prevenciós eszközök, szemléletformálás a társadalom szélesebb köre, veszélyeztetett csoportok, igazságügyi és rendészeti alkalmazottak, fogvatartottak részére</a:t>
            </a:r>
            <a:endParaRPr lang="hu-H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Műveleti </a:t>
            </a: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együttműködés – 2,</a:t>
            </a:r>
            <a:r>
              <a:rPr lang="hu-H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Mrd </a:t>
            </a:r>
            <a:endParaRPr lang="hu-H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környezeti bűnözés, emberkereskedelem, kábítószer-bűnözés, gépjármű-bűnözés, MTIC és jövedéki csalás, dohány-,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alkoholcsempészet </a:t>
            </a: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+ műveletek megvalósítását támogató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eszközkök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beszerzése </a:t>
            </a: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</a:pP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Működési támogatás – 1 Mrd </a:t>
            </a:r>
            <a:endParaRPr lang="hu-H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Személyi karbantartási, javítási, szolgáltatási költségek, ingatlanok bérleti üzemeltetési költségei</a:t>
            </a:r>
          </a:p>
        </p:txBody>
      </p:sp>
    </p:spTree>
    <p:extLst>
      <p:ext uri="{BB962C8B-B14F-4D97-AF65-F5344CB8AC3E}">
        <p14:creationId xmlns:p14="http://schemas.microsoft.com/office/powerpoint/2010/main" val="8267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="" xmlns:a16="http://schemas.microsoft.com/office/drawing/2014/main" id="{CA5AF8DE-9517-4292-AADD-17C955F4D4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196800"/>
            <a:ext cx="7703999" cy="432000"/>
          </a:xfrm>
        </p:spPr>
        <p:txBody>
          <a:bodyPr lIns="0" tIns="0" rIns="0" bIns="0"/>
          <a:lstStyle/>
          <a:p>
            <a:pPr algn="ctr"/>
            <a:r>
              <a:rPr lang="hu-HU" sz="2400" b="1" dirty="0">
                <a:solidFill>
                  <a:srgbClr val="A697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Belügyi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>
                <a:solidFill>
                  <a:srgbClr val="A697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Alapok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Táblázat 7">
            <a:extLst>
              <a:ext uri="{FF2B5EF4-FFF2-40B4-BE49-F238E27FC236}">
                <a16:creationId xmlns="" xmlns:a16="http://schemas.microsoft.com/office/drawing/2014/main" id="{282CC2A9-F641-473E-8907-D0F87FBFF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02431"/>
              </p:ext>
            </p:extLst>
          </p:nvPr>
        </p:nvGraphicFramePr>
        <p:xfrm>
          <a:off x="348929" y="2052792"/>
          <a:ext cx="8417219" cy="382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83">
                  <a:extLst>
                    <a:ext uri="{9D8B030D-6E8A-4147-A177-3AD203B41FA5}">
                      <a16:colId xmlns="" xmlns:a16="http://schemas.microsoft.com/office/drawing/2014/main" val="2430477005"/>
                    </a:ext>
                  </a:extLst>
                </a:gridCol>
                <a:gridCol w="213766">
                  <a:extLst>
                    <a:ext uri="{9D8B030D-6E8A-4147-A177-3AD203B41FA5}">
                      <a16:colId xmlns="" xmlns:a16="http://schemas.microsoft.com/office/drawing/2014/main" val="4283661718"/>
                    </a:ext>
                  </a:extLst>
                </a:gridCol>
                <a:gridCol w="1828259">
                  <a:extLst>
                    <a:ext uri="{9D8B030D-6E8A-4147-A177-3AD203B41FA5}">
                      <a16:colId xmlns="" xmlns:a16="http://schemas.microsoft.com/office/drawing/2014/main" val="146098647"/>
                    </a:ext>
                  </a:extLst>
                </a:gridCol>
                <a:gridCol w="213766">
                  <a:extLst>
                    <a:ext uri="{9D8B030D-6E8A-4147-A177-3AD203B41FA5}">
                      <a16:colId xmlns="" xmlns:a16="http://schemas.microsoft.com/office/drawing/2014/main" val="1593069211"/>
                    </a:ext>
                  </a:extLst>
                </a:gridCol>
                <a:gridCol w="283193">
                  <a:extLst>
                    <a:ext uri="{9D8B030D-6E8A-4147-A177-3AD203B41FA5}">
                      <a16:colId xmlns="" xmlns:a16="http://schemas.microsoft.com/office/drawing/2014/main" val="1681723446"/>
                    </a:ext>
                  </a:extLst>
                </a:gridCol>
                <a:gridCol w="213766">
                  <a:extLst>
                    <a:ext uri="{9D8B030D-6E8A-4147-A177-3AD203B41FA5}">
                      <a16:colId xmlns="" xmlns:a16="http://schemas.microsoft.com/office/drawing/2014/main" val="2561061625"/>
                    </a:ext>
                  </a:extLst>
                </a:gridCol>
                <a:gridCol w="1258083">
                  <a:extLst>
                    <a:ext uri="{9D8B030D-6E8A-4147-A177-3AD203B41FA5}">
                      <a16:colId xmlns="" xmlns:a16="http://schemas.microsoft.com/office/drawing/2014/main" val="2387954615"/>
                    </a:ext>
                  </a:extLst>
                </a:gridCol>
                <a:gridCol w="213766">
                  <a:extLst>
                    <a:ext uri="{9D8B030D-6E8A-4147-A177-3AD203B41FA5}">
                      <a16:colId xmlns="" xmlns:a16="http://schemas.microsoft.com/office/drawing/2014/main" val="60236310"/>
                    </a:ext>
                  </a:extLst>
                </a:gridCol>
                <a:gridCol w="950338">
                  <a:extLst>
                    <a:ext uri="{9D8B030D-6E8A-4147-A177-3AD203B41FA5}">
                      <a16:colId xmlns="" xmlns:a16="http://schemas.microsoft.com/office/drawing/2014/main" val="1700288836"/>
                    </a:ext>
                  </a:extLst>
                </a:gridCol>
                <a:gridCol w="241324">
                  <a:extLst>
                    <a:ext uri="{9D8B030D-6E8A-4147-A177-3AD203B41FA5}">
                      <a16:colId xmlns="" xmlns:a16="http://schemas.microsoft.com/office/drawing/2014/main" val="1436258469"/>
                    </a:ext>
                  </a:extLst>
                </a:gridCol>
                <a:gridCol w="563380">
                  <a:extLst>
                    <a:ext uri="{9D8B030D-6E8A-4147-A177-3AD203B41FA5}">
                      <a16:colId xmlns="" xmlns:a16="http://schemas.microsoft.com/office/drawing/2014/main" val="2456766517"/>
                    </a:ext>
                  </a:extLst>
                </a:gridCol>
                <a:gridCol w="119918">
                  <a:extLst>
                    <a:ext uri="{9D8B030D-6E8A-4147-A177-3AD203B41FA5}">
                      <a16:colId xmlns="" xmlns:a16="http://schemas.microsoft.com/office/drawing/2014/main" val="2639825985"/>
                    </a:ext>
                  </a:extLst>
                </a:gridCol>
                <a:gridCol w="119918">
                  <a:extLst>
                    <a:ext uri="{9D8B030D-6E8A-4147-A177-3AD203B41FA5}">
                      <a16:colId xmlns="" xmlns:a16="http://schemas.microsoft.com/office/drawing/2014/main" val="1545377096"/>
                    </a:ext>
                  </a:extLst>
                </a:gridCol>
                <a:gridCol w="1828259">
                  <a:extLst>
                    <a:ext uri="{9D8B030D-6E8A-4147-A177-3AD203B41FA5}">
                      <a16:colId xmlns="" xmlns:a16="http://schemas.microsoft.com/office/drawing/2014/main" val="739022472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r>
                        <a:rPr lang="hu-H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2007-2013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Európai Menekültügyi Alap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Európai Integrációs Alap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Európai Visszatérési Alap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Külső </a:t>
                      </a:r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Határok </a:t>
                      </a:r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907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3275080"/>
                  </a:ext>
                </a:extLst>
              </a:tr>
              <a:tr h="504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2014-2020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hu-H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Menekültügyi, Migrációs és Integrációs Alap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Belső Biztonsági Alap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4847079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hu-HU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Határok és Vízumigazgatás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Rendőri együttműködés és válságkezelés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531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652350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hu-H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2021-2027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Menekültügyi, Migrációs és Integrációs Alap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Integrált Határigazgatási Alap </a:t>
                      </a:r>
                      <a:endParaRPr lang="hu-HU" sz="16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Határigazgatási </a:t>
                      </a:r>
                      <a:r>
                        <a:rPr lang="hu-HU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és </a:t>
                      </a:r>
                      <a:r>
                        <a:rPr lang="hu-HU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Vízumpolitikai </a:t>
                      </a:r>
                      <a:r>
                        <a:rPr lang="hu-HU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Eszköz </a:t>
                      </a:r>
                      <a:endParaRPr lang="hu-H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Belső Biztonsági Alap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468419"/>
                  </a:ext>
                </a:extLst>
              </a:tr>
            </a:tbl>
          </a:graphicData>
        </a:graphic>
      </p:graphicFrame>
      <p:sp>
        <p:nvSpPr>
          <p:cNvPr id="3" name="Téglalap 2"/>
          <p:cNvSpPr/>
          <p:nvPr/>
        </p:nvSpPr>
        <p:spPr>
          <a:xfrm>
            <a:off x="6054494" y="4706094"/>
            <a:ext cx="2765977" cy="127412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876255" y="3914006"/>
            <a:ext cx="1842535" cy="47454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7776356" y="4469526"/>
            <a:ext cx="0" cy="1735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8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– </a:t>
            </a:r>
          </a:p>
          <a:p>
            <a:pPr algn="ctr"/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legfontosabb indikátorok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323528" y="1988840"/>
            <a:ext cx="8568952" cy="460851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Tudásbővítés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Szakértői egyeztetések, 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workshop-ok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, tanulmányutak/gyakorlatok száma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Képzettek száma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Azon személyek száma, akik a képzést hasznosnak találták/akik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képzésen tanultakat alkalmazzák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Adatcsere </a:t>
            </a:r>
            <a:endParaRPr lang="hu-H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Létrehozott, fejlesztett, karbantartott/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interoperabilissá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tett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ICT rendszerek száma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Azon szervezeti egységek száma, amelyek új adatcsere mechanizmusokat létesítettek vagy a meglévő mechanizmusaikat fejlesztették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Kapacitásbővítés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Létrehozott, fejlesztett infrastruktúrák, biztonsági relevanciával bíró létesítmények száma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Új, fejlesztett védelmi létesítményekkel ellátott kritikus infrastruktúrák és nyílt helyek száma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Beszerzett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eszközök/járművek száma </a:t>
            </a: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 – </a:t>
            </a:r>
          </a:p>
          <a:p>
            <a:pPr algn="ctr"/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legfontosabb indikátorok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323528" y="1988840"/>
            <a:ext cx="8568952" cy="4608512"/>
          </a:xfrm>
        </p:spPr>
        <p:txBody>
          <a:bodyPr/>
          <a:lstStyle/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Prevenció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Bűnmegelőzési/áldozatsegítési projektek száma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Radikalizáció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megelőzését/áldozatok, informátorok védelmét, támogatását célzó fejlesztett, kiterjesztett kezdeményezések száma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Támogatott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áldozatok száma </a:t>
            </a: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Műveleti együttműködés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Határon átnyúló műveletek száma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Műveletekbe bevont személyek száma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Lefoglalt vagyoni eszközök/kábítószer/fegyver mennyisége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Azon szervezeti egységek száma, amelyek új együttműködési mechanizmusokat létesítettek vagy a meglévő mechanizmusaikat fejlesztették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Kezelt SCHEVAL ajánlások száma </a:t>
            </a:r>
          </a:p>
          <a:p>
            <a:pPr marL="270000" lvl="1" indent="-270000" algn="just">
              <a:spcBef>
                <a:spcPts val="0"/>
              </a:spcBef>
              <a:spcAft>
                <a:spcPts val="0"/>
              </a:spcAft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4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/>
          <p:cNvSpPr>
            <a:spLocks noGrp="1"/>
          </p:cNvSpPr>
          <p:nvPr>
            <p:ph type="body" sz="quarter" idx="10"/>
          </p:nvPr>
        </p:nvSpPr>
        <p:spPr>
          <a:xfrm>
            <a:off x="855801" y="1189431"/>
            <a:ext cx="7703999" cy="972000"/>
          </a:xfrm>
        </p:spPr>
        <p:txBody>
          <a:bodyPr lIns="0" tIns="0" rIns="0" bIns="0"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BBA </a:t>
            </a:r>
            <a:r>
              <a:rPr lang="hu-HU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(2014-2020</a:t>
            </a: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 </a:t>
            </a:r>
          </a:p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rendészeti együttműködés és válságkezelés területén</a:t>
            </a:r>
            <a:endParaRPr lang="hu-HU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84836" y="2288960"/>
            <a:ext cx="7974964" cy="36603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hu-HU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Technikai </a:t>
            </a:r>
            <a:r>
              <a:rPr lang="hu-HU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és informatikai </a:t>
            </a:r>
            <a:r>
              <a:rPr lang="hu-HU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kapacitásbővítések</a:t>
            </a:r>
          </a:p>
          <a:p>
            <a:pPr lvl="0"/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Eszközrendszer fejlesztése (járművek, műszaki és IT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eszközök):</a:t>
            </a:r>
          </a:p>
          <a:p>
            <a:pPr marL="722313" indent="-361950">
              <a:buFont typeface="Symbol" panose="05050102010706020507" pitchFamily="18" charset="2"/>
              <a:buChar char="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felderítő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műveleti szakterület</a:t>
            </a:r>
          </a:p>
          <a:p>
            <a:pPr marL="722313" indent="-361950">
              <a:buFont typeface="Symbol" panose="05050102010706020507" pitchFamily="18" charset="2"/>
              <a:buChar char="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elemző-értékelő szakterület 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361950">
              <a:buFont typeface="Symbol" panose="05050102010706020507" pitchFamily="18" charset="2"/>
              <a:buChar char=""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zakértői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forenzikus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szakterület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361950">
              <a:buFont typeface="Symbol" panose="05050102010706020507" pitchFamily="18" charset="2"/>
              <a:buChar char=""/>
            </a:pPr>
            <a:r>
              <a:rPr lang="hu-HU" sz="17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ibervédelmi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CBRN-E védelmi szakterület</a:t>
            </a:r>
          </a:p>
          <a:p>
            <a:pPr indent="449263"/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Informatikai hálózatfejlesztések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 következő szakterületeken:</a:t>
            </a:r>
          </a:p>
          <a:p>
            <a:pPr marL="720725" indent="-360363">
              <a:buFont typeface="Symbol" panose="05050102010706020507" pitchFamily="18" charset="2"/>
              <a:buChar char=""/>
            </a:pPr>
            <a:r>
              <a:rPr lang="hu-H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légiutasforgalmi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adatelemzés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PNR) </a:t>
            </a:r>
          </a:p>
          <a:p>
            <a:pPr marL="720725" indent="-360363">
              <a:buFont typeface="Symbol" panose="05050102010706020507" pitchFamily="18" charset="2"/>
              <a:buChar char="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DNS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, ujjnyomat adatcsere (</a:t>
            </a:r>
            <a:r>
              <a:rPr lang="hu-HU" sz="1700" dirty="0" err="1">
                <a:latin typeface="Arial" panose="020B0604020202020204" pitchFamily="34" charset="0"/>
                <a:cs typeface="Arial" panose="020B0604020202020204" pitchFamily="34" charset="0"/>
              </a:rPr>
              <a:t>Prüm-i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szerződés)</a:t>
            </a:r>
          </a:p>
          <a:p>
            <a:pPr marL="720725" indent="-360363">
              <a:buFont typeface="Symbol" panose="05050102010706020507" pitchFamily="18" charset="2"/>
              <a:buChar char="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kritikus infrastruktúra védelmi csapdarendszer</a:t>
            </a:r>
          </a:p>
          <a:p>
            <a:pPr marL="720725" indent="-360363">
              <a:buFont typeface="Symbol" panose="05050102010706020507" pitchFamily="18" charset="2"/>
              <a:buChar char="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SIENA végpontbővítés  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/>
          <p:cNvSpPr>
            <a:spLocks noGrp="1"/>
          </p:cNvSpPr>
          <p:nvPr>
            <p:ph type="body" sz="quarter" idx="10"/>
          </p:nvPr>
        </p:nvSpPr>
        <p:spPr>
          <a:xfrm>
            <a:off x="855801" y="1200984"/>
            <a:ext cx="7703999" cy="972000"/>
          </a:xfrm>
        </p:spPr>
        <p:txBody>
          <a:bodyPr lIns="0" tIns="0" rIns="0" bIns="0"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BBA </a:t>
            </a:r>
            <a:r>
              <a:rPr lang="hu-HU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(2014-2020</a:t>
            </a: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 </a:t>
            </a:r>
          </a:p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rendészeti együttműködés és válságkezelés területén</a:t>
            </a:r>
            <a:endParaRPr lang="hu-HU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84836" y="2327814"/>
            <a:ext cx="7974964" cy="419753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hu-HU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Tudásbővítést célzó fejlesztések </a:t>
            </a: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Rendészet-specifikus nyelvvizsgarendszer kialakítása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Speciális oktatókabinet létesítése (</a:t>
            </a:r>
            <a:r>
              <a:rPr lang="hu-H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kiberbűnözés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terrorizmus, elemzés-értékelés)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Nemzetközi kiképző központ létrehozása (tűzszerészet, CBRNE)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Összekötő tisztviselő hálózat bővítése (UK, Törökország, </a:t>
            </a:r>
            <a:r>
              <a:rPr lang="hu-H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Europol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Szakmai továbbképzések és tapasztalatcserék </a:t>
            </a:r>
          </a:p>
          <a:p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(pl. KYNOPOL kutyavezetői hálózat, NEST környezeti bűnözés elleni fórum)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Bűnmegelőzés és Áldozatvédelem </a:t>
            </a: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Közös igazságügyi-rendészeti együttműködési programok, kampányok az egyházi, civil és nemzetközi szervezetekkel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Speciális államközi áldozatirányítási mechanizmus kialakítása és fejlesztése (Hollandia, Svájc)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Emelt szintű áldozatsegítési szolgáltatások létrejötte 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xmlns="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576" y="3083672"/>
            <a:ext cx="7703999" cy="1569464"/>
          </a:xfrm>
        </p:spPr>
        <p:txBody>
          <a:bodyPr lIns="0" tIns="0" rIns="0" bIns="0"/>
          <a:lstStyle/>
          <a:p>
            <a:pPr algn="ctr"/>
            <a:r>
              <a:rPr lang="hu-HU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3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övetkező </a:t>
            </a:r>
            <a:r>
              <a:rPr lang="hu-HU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hétéves ciklus </a:t>
            </a:r>
          </a:p>
          <a:p>
            <a:pPr algn="ctr"/>
            <a:r>
              <a:rPr lang="hu-HU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(2021-2027) </a:t>
            </a:r>
            <a:endParaRPr lang="hu-HU" sz="36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3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prioritásai </a:t>
            </a:r>
            <a:r>
              <a:rPr lang="hu-HU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fejlesztési irányai</a:t>
            </a:r>
          </a:p>
        </p:txBody>
      </p:sp>
    </p:spTree>
    <p:extLst>
      <p:ext uri="{BB962C8B-B14F-4D97-AF65-F5344CB8AC3E}">
        <p14:creationId xmlns:p14="http://schemas.microsoft.com/office/powerpoint/2010/main" val="30621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196800"/>
            <a:ext cx="7703999" cy="432000"/>
          </a:xfrm>
        </p:spPr>
        <p:txBody>
          <a:bodyPr lIns="0" tIns="0" rIns="0" bIns="0"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Belső Biztonsági Alap </a:t>
            </a:r>
            <a:r>
              <a:rPr lang="hu-HU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jövőkép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F2CEB6EF-958C-4702-9510-7E4DAF5A40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15665"/>
              </p:ext>
            </p:extLst>
          </p:nvPr>
        </p:nvGraphicFramePr>
        <p:xfrm>
          <a:off x="719999" y="1944548"/>
          <a:ext cx="770399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24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Képtalálatok a következőre: lógó igazságügyi miniszté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70548"/>
            <a:ext cx="1266764" cy="10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Képtalálatok a következőre: lógó nszk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94970"/>
            <a:ext cx="1328738" cy="193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Képtalálatok a következőre: lógó nav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65"/>
          <a:stretch/>
        </p:blipFill>
        <p:spPr bwMode="auto">
          <a:xfrm>
            <a:off x="5893545" y="2024220"/>
            <a:ext cx="1647886" cy="123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187991"/>
            <a:ext cx="7703999" cy="440809"/>
          </a:xfrm>
        </p:spPr>
        <p:txBody>
          <a:bodyPr lIns="0" tIns="0" rIns="0" bIns="0"/>
          <a:lstStyle/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Lehetséges </a:t>
            </a:r>
            <a:r>
              <a:rPr lang="hu-HU" sz="2400" b="1" u="sng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kedvezményezetti</a:t>
            </a:r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kör</a:t>
            </a:r>
            <a:endParaRPr lang="hu-HU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0" descr="Képtalálatok a következőre: rendőr cím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885958"/>
            <a:ext cx="2060011" cy="1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éptalálatok a következőre: tek lógó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75" y="2061984"/>
            <a:ext cx="996254" cy="119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ok a következőre: nvsz lógó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0651"/>
            <a:ext cx="809203" cy="121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68" y="2036903"/>
            <a:ext cx="1187880" cy="124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Képtalálatok a következőre: lógó ok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22240"/>
            <a:ext cx="1037121" cy="136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éptalálatok a következőre: lógó tibek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" y="3698051"/>
            <a:ext cx="1663700" cy="122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0" descr="Képtalálatok a következőre: lógó bv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073" y="3674111"/>
            <a:ext cx="1149247" cy="132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4" descr="Képtalálatok a következőre: lógó bvo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50" name="Picture 26" descr="Képtalálatok a következőre: lógó bvo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705" y="1988840"/>
            <a:ext cx="1028042" cy="13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éptalálatok a következőre: lógó alkotmányvédelmi hivatal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8"/>
          <a:stretch/>
        </p:blipFill>
        <p:spPr bwMode="auto">
          <a:xfrm>
            <a:off x="1547664" y="3766533"/>
            <a:ext cx="1176591" cy="112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Képtalálatok a következőre: lógó nbs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1060966" cy="13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éptalálatok a következőre: ügyészség lógó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5" r="28992"/>
          <a:stretch/>
        </p:blipFill>
        <p:spPr bwMode="auto">
          <a:xfrm>
            <a:off x="5148064" y="3637199"/>
            <a:ext cx="1084364" cy="139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075" y="1585139"/>
            <a:ext cx="1232125" cy="403701"/>
          </a:xfrm>
        </p:spPr>
        <p:txBody>
          <a:bodyPr lIns="0" tIns="0" rIns="0" bIns="0"/>
          <a:lstStyle/>
          <a:p>
            <a:r>
              <a:rPr lang="hu-HU" sz="1800" u="sng" dirty="0">
                <a:latin typeface="Arial" panose="020B0604020202020204" pitchFamily="34" charset="0"/>
                <a:cs typeface="Arial" panose="020B0604020202020204" pitchFamily="34" charset="0"/>
              </a:rPr>
              <a:t>elsősorban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003274" y="5157192"/>
            <a:ext cx="3758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továbbá:</a:t>
            </a:r>
            <a:r>
              <a:rPr lang="hu-HU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hu-HU" dirty="0"/>
              <a:t>további államigazgatási szervek</a:t>
            </a:r>
          </a:p>
          <a:p>
            <a:pPr marL="285750" indent="-285750">
              <a:buFontTx/>
              <a:buChar char="-"/>
            </a:pPr>
            <a:r>
              <a:rPr lang="hu-HU" dirty="0"/>
              <a:t>egyházak és civil szervek </a:t>
            </a:r>
          </a:p>
          <a:p>
            <a:pPr marL="285750" indent="-285750">
              <a:buFontTx/>
              <a:buChar char="-"/>
            </a:pPr>
            <a:r>
              <a:rPr lang="hu-HU" dirty="0"/>
              <a:t>nemzetközi szervezetek </a:t>
            </a:r>
          </a:p>
        </p:txBody>
      </p:sp>
    </p:spTree>
    <p:extLst>
      <p:ext uri="{BB962C8B-B14F-4D97-AF65-F5344CB8AC3E}">
        <p14:creationId xmlns:p14="http://schemas.microsoft.com/office/powerpoint/2010/main" val="8383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="" xmlns:a16="http://schemas.microsoft.com/office/drawing/2014/main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Fejlesztési Program</a:t>
            </a: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tervezésének eredményei</a:t>
            </a:r>
            <a:endParaRPr lang="hu-HU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65330343"/>
              </p:ext>
            </p:extLst>
          </p:nvPr>
        </p:nvGraphicFramePr>
        <p:xfrm>
          <a:off x="5004048" y="2996952"/>
          <a:ext cx="4310380" cy="34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 helye 2"/>
          <p:cNvSpPr>
            <a:spLocks noGrp="1"/>
          </p:cNvSpPr>
          <p:nvPr>
            <p:ph type="body" sz="quarter" idx="11"/>
          </p:nvPr>
        </p:nvSpPr>
        <p:spPr>
          <a:xfrm>
            <a:off x="469118" y="1963902"/>
            <a:ext cx="7074682" cy="4134974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Igények: kb. 60 Mrd, amelyből: 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Infrastrukturális fejlesztések	  12 Mrd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Képzések			  11,3 Mrd  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Tapasztalatcserék, összekötők   6 Mrd 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ICT fejlesztések		  2,6 Mrd 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Eszközbeszerzések 		  24,5 Mrd 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 és áldozatvédelem    2 Mrd 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Műveleti együttműködés	  0,7 Mrd </a:t>
            </a:r>
          </a:p>
          <a:p>
            <a:pPr marL="54292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Működés költség		 1 Mrd</a:t>
            </a:r>
          </a:p>
        </p:txBody>
      </p:sp>
    </p:spTree>
    <p:extLst>
      <p:ext uri="{BB962C8B-B14F-4D97-AF65-F5344CB8AC3E}">
        <p14:creationId xmlns:p14="http://schemas.microsoft.com/office/powerpoint/2010/main" val="23952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1">
            <a:extLst>
              <a:ext uri="{FF2B5EF4-FFF2-40B4-BE49-F238E27FC236}">
                <a16:creationId xmlns:a16="http://schemas.microsoft.com/office/drawing/2014/main" xmlns="" id="{473FBB18-0370-4667-8C34-4AAAC11A8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196800"/>
            <a:ext cx="7703999" cy="432000"/>
          </a:xfrm>
        </p:spPr>
        <p:txBody>
          <a:bodyPr/>
          <a:lstStyle/>
          <a:p>
            <a:pPr algn="ctr"/>
            <a:r>
              <a:rPr lang="hu-HU" sz="2400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Program</a:t>
            </a: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célkitűzései</a:t>
            </a:r>
            <a:endParaRPr lang="hu-HU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1"/>
          </p:nvPr>
        </p:nvSpPr>
        <p:spPr>
          <a:xfrm>
            <a:off x="659617" y="1556792"/>
            <a:ext cx="7916781" cy="4134974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endParaRPr lang="hu-HU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Bűnügyi adat- és információcsere fokozása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hu-H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Hazai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és nemzetközi bűnügyi adatcserét támogató infokommunikációs fejlesztések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hu-H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datcserét</a:t>
            </a: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egyéb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fejlesztések</a:t>
            </a:r>
            <a:r>
              <a:rPr lang="hu-H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(pl. képzések, tapasztalatcserék) </a:t>
            </a:r>
            <a:endParaRPr lang="hu-H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Működési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támogatás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endParaRPr lang="hu-H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Műveleti</a:t>
            </a:r>
            <a:r>
              <a:rPr lang="en-GB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együttműködés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fokozás</a:t>
            </a:r>
            <a:r>
              <a:rPr lang="hu-HU" sz="15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endParaRPr lang="hu-HU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Nemzetközi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műveletek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végrehajtása</a:t>
            </a:r>
            <a:endParaRPr lang="hu-H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Műveletek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végrehajtását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egyéb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fejlesztések</a:t>
            </a:r>
            <a:endParaRPr lang="hu-H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endParaRPr lang="hu-H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Bűnüldözés</a:t>
            </a:r>
            <a:r>
              <a:rPr lang="hu-HU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és a </a:t>
            </a:r>
            <a:r>
              <a:rPr lang="en-GB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bűncselekmények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megelőzésének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fokozás</a:t>
            </a:r>
            <a:r>
              <a:rPr lang="hu-HU" sz="15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Képzési</a:t>
            </a: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endParaRPr lang="hu-H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Bűnügyi</a:t>
            </a: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képzés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tapasztalatcsere</a:t>
            </a:r>
            <a:endParaRPr lang="hu-H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Technikai</a:t>
            </a: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kapacitásfejlesztés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Bűnmegelőzés</a:t>
            </a: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áldozatvédelem</a:t>
            </a:r>
            <a:endParaRPr lang="hu-H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GB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Működési</a:t>
            </a: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támogatás</a:t>
            </a:r>
            <a:endParaRPr lang="hu-H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endParaRPr lang="hu-H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5A1CC044A958C34D8819A9272FB0B2C6" ma:contentTypeVersion="1" ma:contentTypeDescription="Új dokumentum létrehozása." ma:contentTypeScope="" ma:versionID="b6bc2333749a45ab38121b5408494f10">
  <xsd:schema xmlns:xsd="http://www.w3.org/2001/XMLSchema" xmlns:xs="http://www.w3.org/2001/XMLSchema" xmlns:p="http://schemas.microsoft.com/office/2006/metadata/properties" xmlns:ns2="2599d8ae-46cd-434b-99aa-dc5fe5ca1ac6" targetNamespace="http://schemas.microsoft.com/office/2006/metadata/properties" ma:root="true" ma:fieldsID="19aca236d3c4e33eea47a277ecbc9b47" ns2:_="">
    <xsd:import namespace="2599d8ae-46cd-434b-99aa-dc5fe5ca1ac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9d8ae-46cd-434b-99aa-dc5fe5ca1a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A1A858-4F2E-45C6-B168-E6FD33BAAF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99d8ae-46cd-434b-99aa-dc5fe5ca1a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4792B7-8639-4B7E-BB07-0FF1D221F7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05441-C849-40FE-84D6-2F20CC981518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2599d8ae-46cd-434b-99aa-dc5fe5ca1ac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6351</TotalTime>
  <Words>1418</Words>
  <Application>Microsoft Office PowerPoint</Application>
  <PresentationFormat>Diavetítés a képernyőre (4:3 oldalarány)</PresentationFormat>
  <Paragraphs>243</Paragraphs>
  <Slides>22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6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Office Theme</vt:lpstr>
      <vt:lpstr>Beloldalak</vt:lpstr>
      <vt:lpstr>1_Beloldalak</vt:lpstr>
      <vt:lpstr>2_Beloldalak</vt:lpstr>
      <vt:lpstr>3_Beloldalak</vt:lpstr>
      <vt:lpstr>4_Beloldalak</vt:lpstr>
      <vt:lpstr>  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Szabó Tamás</cp:lastModifiedBy>
  <cp:revision>555</cp:revision>
  <cp:lastPrinted>2016-02-10T12:07:43Z</cp:lastPrinted>
  <dcterms:created xsi:type="dcterms:W3CDTF">2010-06-15T13:49:13Z</dcterms:created>
  <dcterms:modified xsi:type="dcterms:W3CDTF">2021-05-11T15:28:43Z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0x0101005A1CC044A958C34D8819A9272FB0B2C6</vt:lpwstr>
  </property>
</Properties>
</file>